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99"/>
  </p:notesMasterIdLst>
  <p:sldIdLst>
    <p:sldId id="257" r:id="rId2"/>
    <p:sldId id="258" r:id="rId3"/>
    <p:sldId id="259" r:id="rId4"/>
    <p:sldId id="361" r:id="rId5"/>
    <p:sldId id="277" r:id="rId6"/>
    <p:sldId id="360" r:id="rId7"/>
    <p:sldId id="363" r:id="rId8"/>
    <p:sldId id="320" r:id="rId9"/>
    <p:sldId id="262" r:id="rId10"/>
    <p:sldId id="265" r:id="rId11"/>
    <p:sldId id="371" r:id="rId12"/>
    <p:sldId id="376" r:id="rId13"/>
    <p:sldId id="377" r:id="rId14"/>
    <p:sldId id="319" r:id="rId15"/>
    <p:sldId id="383" r:id="rId16"/>
    <p:sldId id="290" r:id="rId17"/>
    <p:sldId id="284" r:id="rId18"/>
    <p:sldId id="323" r:id="rId19"/>
    <p:sldId id="370" r:id="rId20"/>
    <p:sldId id="325" r:id="rId21"/>
    <p:sldId id="288" r:id="rId22"/>
    <p:sldId id="270" r:id="rId23"/>
    <p:sldId id="373" r:id="rId24"/>
    <p:sldId id="374" r:id="rId25"/>
    <p:sldId id="372" r:id="rId26"/>
    <p:sldId id="375" r:id="rId27"/>
    <p:sldId id="263" r:id="rId28"/>
    <p:sldId id="369" r:id="rId29"/>
    <p:sldId id="282" r:id="rId30"/>
    <p:sldId id="328" r:id="rId31"/>
    <p:sldId id="285" r:id="rId32"/>
    <p:sldId id="327" r:id="rId33"/>
    <p:sldId id="281" r:id="rId34"/>
    <p:sldId id="329" r:id="rId35"/>
    <p:sldId id="287" r:id="rId36"/>
    <p:sldId id="326" r:id="rId37"/>
    <p:sldId id="283" r:id="rId38"/>
    <p:sldId id="330" r:id="rId39"/>
    <p:sldId id="266" r:id="rId40"/>
    <p:sldId id="331" r:id="rId41"/>
    <p:sldId id="332" r:id="rId42"/>
    <p:sldId id="280" r:id="rId43"/>
    <p:sldId id="276" r:id="rId44"/>
    <p:sldId id="268" r:id="rId45"/>
    <p:sldId id="333" r:id="rId46"/>
    <p:sldId id="279" r:id="rId47"/>
    <p:sldId id="335" r:id="rId48"/>
    <p:sldId id="264" r:id="rId49"/>
    <p:sldId id="336" r:id="rId50"/>
    <p:sldId id="278" r:id="rId51"/>
    <p:sldId id="380" r:id="rId52"/>
    <p:sldId id="267" r:id="rId53"/>
    <p:sldId id="340" r:id="rId54"/>
    <p:sldId id="292" r:id="rId55"/>
    <p:sldId id="293" r:id="rId56"/>
    <p:sldId id="342" r:id="rId57"/>
    <p:sldId id="338" r:id="rId58"/>
    <p:sldId id="295" r:id="rId59"/>
    <p:sldId id="339" r:id="rId60"/>
    <p:sldId id="315" r:id="rId61"/>
    <p:sldId id="341" r:id="rId62"/>
    <p:sldId id="364" r:id="rId63"/>
    <p:sldId id="269" r:id="rId64"/>
    <p:sldId id="343" r:id="rId65"/>
    <p:sldId id="365" r:id="rId66"/>
    <p:sldId id="366" r:id="rId67"/>
    <p:sldId id="385" r:id="rId68"/>
    <p:sldId id="386" r:id="rId69"/>
    <p:sldId id="271" r:id="rId70"/>
    <p:sldId id="349" r:id="rId71"/>
    <p:sldId id="378" r:id="rId72"/>
    <p:sldId id="355" r:id="rId73"/>
    <p:sldId id="382" r:id="rId74"/>
    <p:sldId id="367" r:id="rId75"/>
    <p:sldId id="272" r:id="rId76"/>
    <p:sldId id="311" r:id="rId77"/>
    <p:sldId id="306" r:id="rId78"/>
    <p:sldId id="350" r:id="rId79"/>
    <p:sldId id="379" r:id="rId80"/>
    <p:sldId id="312" r:id="rId81"/>
    <p:sldId id="305" r:id="rId82"/>
    <p:sldId id="356" r:id="rId83"/>
    <p:sldId id="357" r:id="rId84"/>
    <p:sldId id="297" r:id="rId85"/>
    <p:sldId id="298" r:id="rId86"/>
    <p:sldId id="300" r:id="rId87"/>
    <p:sldId id="274" r:id="rId88"/>
    <p:sldId id="309" r:id="rId89"/>
    <p:sldId id="310" r:id="rId90"/>
    <p:sldId id="381" r:id="rId91"/>
    <p:sldId id="275" r:id="rId92"/>
    <p:sldId id="368" r:id="rId93"/>
    <p:sldId id="384" r:id="rId94"/>
    <p:sldId id="299" r:id="rId95"/>
    <p:sldId id="301" r:id="rId96"/>
    <p:sldId id="302" r:id="rId97"/>
    <p:sldId id="303" r:id="rId98"/>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A37C17-BC73-4266-B0E0-0E5B8702B27F}">
          <p14:sldIdLst/>
        </p14:section>
        <p14:section name="Title Slide" id="{6B6F8A9C-AEE6-4517-BB09-5AF04FA19BD9}">
          <p14:sldIdLst>
            <p14:sldId id="257"/>
          </p14:sldIdLst>
        </p14:section>
        <p14:section name="Intro" id="{C3863D17-10B2-4612-A2BC-5D067E12C43A}">
          <p14:sldIdLst>
            <p14:sldId id="258"/>
            <p14:sldId id="259"/>
          </p14:sldIdLst>
        </p14:section>
        <p14:section name="AdditionalEffect" id="{937BBA80-6479-430B-902C-6A6BEA85C43D}">
          <p14:sldIdLst>
            <p14:sldId id="361"/>
            <p14:sldId id="277"/>
          </p14:sldIdLst>
        </p14:section>
        <p14:section name="Audio" id="{046B80DC-4F46-4C48-894C-B04F2E76EFD0}">
          <p14:sldIdLst>
            <p14:sldId id="360"/>
          </p14:sldIdLst>
        </p14:section>
        <p14:section name="AntiForensic" id="{93F2E58D-40BE-4130-A586-184B4EC2BEA7}">
          <p14:sldIdLst>
            <p14:sldId id="363"/>
          </p14:sldIdLst>
        </p14:section>
        <p14:section name="CGI" id="{CF224B26-EE79-439D-B964-AED7D435D89F}">
          <p14:sldIdLst>
            <p14:sldId id="320"/>
            <p14:sldId id="262"/>
            <p14:sldId id="265"/>
            <p14:sldId id="371"/>
            <p14:sldId id="376"/>
            <p14:sldId id="377"/>
            <p14:sldId id="319"/>
            <p14:sldId id="383"/>
            <p14:sldId id="290"/>
            <p14:sldId id="284"/>
            <p14:sldId id="323"/>
            <p14:sldId id="370"/>
            <p14:sldId id="325"/>
            <p14:sldId id="288"/>
            <p14:sldId id="270"/>
            <p14:sldId id="373"/>
            <p14:sldId id="374"/>
            <p14:sldId id="372"/>
            <p14:sldId id="375"/>
          </p14:sldIdLst>
        </p14:section>
        <p14:section name="Color" id="{1DB384D0-F381-46A7-9A33-AFF53E92EDCA}">
          <p14:sldIdLst>
            <p14:sldId id="263"/>
            <p14:sldId id="369"/>
            <p14:sldId id="282"/>
            <p14:sldId id="328"/>
            <p14:sldId id="285"/>
            <p14:sldId id="327"/>
            <p14:sldId id="281"/>
            <p14:sldId id="329"/>
            <p14:sldId id="287"/>
            <p14:sldId id="326"/>
            <p14:sldId id="283"/>
          </p14:sldIdLst>
        </p14:section>
        <p14:section name="Filter" id="{8315940B-C233-4050-AB51-AC4461E8B9A1}">
          <p14:sldIdLst>
            <p14:sldId id="330"/>
            <p14:sldId id="266"/>
            <p14:sldId id="331"/>
            <p14:sldId id="332"/>
            <p14:sldId id="280"/>
            <p14:sldId id="276"/>
            <p14:sldId id="268"/>
            <p14:sldId id="333"/>
            <p14:sldId id="279"/>
            <p14:sldId id="335"/>
            <p14:sldId id="264"/>
            <p14:sldId id="336"/>
            <p14:sldId id="278"/>
          </p14:sldIdLst>
        </p14:section>
        <p14:section name="Groups" id="{238C7065-E0C7-4949-845C-47D1A8A679DC}">
          <p14:sldIdLst>
            <p14:sldId id="380"/>
          </p14:sldIdLst>
        </p14:section>
        <p14:section name="Intensity" id="{71400B3E-9150-47C9-B6A1-0D2F5E7AD95B}">
          <p14:sldIdLst>
            <p14:sldId id="267"/>
            <p14:sldId id="340"/>
            <p14:sldId id="292"/>
            <p14:sldId id="293"/>
            <p14:sldId id="342"/>
            <p14:sldId id="338"/>
            <p14:sldId id="295"/>
            <p14:sldId id="339"/>
            <p14:sldId id="315"/>
            <p14:sldId id="341"/>
          </p14:sldIdLst>
        </p14:section>
        <p14:section name="Layer" id="{D11DC095-0093-4177-B1B2-E1E4D0F2D9A8}">
          <p14:sldIdLst>
            <p14:sldId id="364"/>
            <p14:sldId id="269"/>
            <p14:sldId id="343"/>
          </p14:sldIdLst>
        </p14:section>
        <p14:section name="Output" id="{876C5010-A9BD-4D5D-810C-7085DCE35452}">
          <p14:sldIdLst>
            <p14:sldId id="365"/>
            <p14:sldId id="366"/>
            <p14:sldId id="385"/>
            <p14:sldId id="386"/>
            <p14:sldId id="271"/>
          </p14:sldIdLst>
        </p14:section>
        <p14:section name="Paste" id="{04FEF62A-14D5-4E1B-8E10-FE8A3B453D66}">
          <p14:sldIdLst>
            <p14:sldId id="349"/>
            <p14:sldId id="378"/>
            <p14:sldId id="355"/>
            <p14:sldId id="382"/>
            <p14:sldId id="367"/>
            <p14:sldId id="272"/>
            <p14:sldId id="311"/>
            <p14:sldId id="306"/>
            <p14:sldId id="350"/>
            <p14:sldId id="379"/>
            <p14:sldId id="312"/>
            <p14:sldId id="305"/>
            <p14:sldId id="356"/>
          </p14:sldIdLst>
        </p14:section>
        <p14:section name="Post Processing" id="{32DBBFA7-916D-47AC-807E-3FD1EAE769EC}">
          <p14:sldIdLst>
            <p14:sldId id="357"/>
            <p14:sldId id="297"/>
            <p14:sldId id="298"/>
            <p14:sldId id="300"/>
          </p14:sldIdLst>
        </p14:section>
        <p14:section name="Select" id="{E9499DE2-71E6-4B1C-B0D3-5D1858427FD0}">
          <p14:sldIdLst>
            <p14:sldId id="274"/>
            <p14:sldId id="309"/>
            <p14:sldId id="310"/>
          </p14:sldIdLst>
        </p14:section>
        <p14:section name="Steganography" id="{1865BE28-5413-435E-A65E-410B2BD1385B}">
          <p14:sldIdLst>
            <p14:sldId id="381"/>
          </p14:sldIdLst>
        </p14:section>
        <p14:section name="Time Alteration" id="{98ADA1FD-AB87-4C67-B741-6B1847791FDE}">
          <p14:sldIdLst>
            <p14:sldId id="275"/>
          </p14:sldIdLst>
        </p14:section>
        <p14:section name="Transform" id="{57C5D750-466A-4C73-A62F-6D1A899263E7}">
          <p14:sldIdLst>
            <p14:sldId id="368"/>
            <p14:sldId id="384"/>
          </p14:sldIdLst>
        </p14:section>
        <p14:section name="Summary" id="{F37E09EA-97E4-4703-9B8D-698841951B7D}">
          <p14:sldIdLst>
            <p14:sldId id="299"/>
            <p14:sldId id="301"/>
            <p14:sldId id="302"/>
            <p14:sldId id="303"/>
          </p14:sldIdLst>
        </p14:section>
      </p14:sectionLst>
    </p:ex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 Egan" initials="ME" lastIdx="47" clrIdx="0">
    <p:extLst/>
  </p:cmAuthor>
  <p:cmAuthor id="2" name="Emily Shriver" initials="ES" lastIdx="26"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1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2" autoAdjust="0"/>
    <p:restoredTop sz="94660"/>
  </p:normalViewPr>
  <p:slideViewPr>
    <p:cSldViewPr snapToGrid="0">
      <p:cViewPr varScale="1">
        <p:scale>
          <a:sx n="78" d="100"/>
          <a:sy n="78" d="100"/>
        </p:scale>
        <p:origin x="-1560" y="-8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commentAuthors" Target="commentAuthors.xml"/><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8-23T10:44:27.194" idx="25">
    <p:pos x="5293" y="904"/>
    <p:text>we need an updated screen shot here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05-25T12:32:56.864" idx="22">
    <p:pos x="1792" y="660"/>
    <p:text>probably overlap here internally in the group, and with fill.</p:text>
    <p:extLst>
      <p:ext uri="{C676402C-5697-4E1C-873F-D02D1690AC5C}">
        <p15:threadingInfo xmlns:p15="http://schemas.microsoft.com/office/powerpoint/2012/main" timeZoneBias="240"/>
      </p:ext>
    </p:extLst>
  </p:cm>
  <p:cm authorId="2" dt="2017-05-25T13:30:58.958" idx="23">
    <p:pos x="1792" y="756"/>
    <p:text>digital pen drwwar and fill paint brush tool?</p:text>
    <p:extLst>
      <p:ext uri="{C676402C-5697-4E1C-873F-D02D1690AC5C}">
        <p15:threadingInfo xmlns:p15="http://schemas.microsoft.com/office/powerpoint/2012/main" timeZoneBias="240">
          <p15:parentCm authorId="2" idx="22"/>
        </p15:threadingInfo>
      </p:ext>
    </p:extLst>
  </p:cm>
  <p:cm authorId="2" dt="2017-05-25T13:34:56.679" idx="24">
    <p:pos x="10" y="10"/>
    <p:text>overlay object same as paste splice blend, or add cgi or just fill pattern, or draw?</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8-23T10:52:42.932" idx="26">
    <p:pos x="5637" y="1314"/>
    <p:text>awkward wording</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7-05-25T10:48:09.481" idx="18">
    <p:pos x="4313" y="792"/>
    <p:text>we see 2 types of blur</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atin typeface="Arial" panose="020B0604020202020204" pitchFamily="34" charset="0"/>
              </a:defRPr>
            </a:lvl1pPr>
          </a:lstStyle>
          <a:p>
            <a:fld id="{E132A7CA-63E5-4AC0-97AC-1BD17D6E3B70}" type="datetimeFigureOut">
              <a:rPr lang="en-US" smtClean="0"/>
              <a:pPr/>
              <a:t>5/20/19</a:t>
            </a:fld>
            <a:endParaRPr lang="en-US"/>
          </a:p>
        </p:txBody>
      </p:sp>
      <p:sp>
        <p:nvSpPr>
          <p:cNvPr id="4" name="Slide Image Placeholder 3"/>
          <p:cNvSpPr>
            <a:spLocks noGrp="1" noRot="1" noChangeAspect="1"/>
          </p:cNvSpPr>
          <p:nvPr>
            <p:ph type="sldImg" idx="2"/>
          </p:nvPr>
        </p:nvSpPr>
        <p:spPr>
          <a:xfrm>
            <a:off x="1417638" y="1163638"/>
            <a:ext cx="4187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atin typeface="Arial" panose="020B0604020202020204" pitchFamily="34" charset="0"/>
              </a:defRPr>
            </a:lvl1pPr>
          </a:lstStyle>
          <a:p>
            <a:fld id="{B3DE8A3B-252C-4D1F-A297-680ECD447541}" type="slidenum">
              <a:rPr lang="en-US" smtClean="0"/>
              <a:pPr/>
              <a:t>‹#›</a:t>
            </a:fld>
            <a:endParaRPr lang="en-US"/>
          </a:p>
        </p:txBody>
      </p:sp>
    </p:spTree>
    <p:extLst>
      <p:ext uri="{BB962C8B-B14F-4D97-AF65-F5344CB8AC3E}">
        <p14:creationId xmlns:p14="http://schemas.microsoft.com/office/powerpoint/2010/main" val="677202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50356" fontAlgn="base">
              <a:spcBef>
                <a:spcPct val="0"/>
              </a:spcBef>
              <a:spcAft>
                <a:spcPct val="0"/>
              </a:spcAft>
              <a:defRPr/>
            </a:pPr>
            <a:fld id="{7DDEF64A-49A9-4B28-89E0-0894F4A10A5C}" type="slidenum">
              <a:rPr lang="en-US" sz="1300">
                <a:solidFill>
                  <a:srgbClr val="000000"/>
                </a:solidFill>
                <a:latin typeface="Arial" charset="0"/>
              </a:rPr>
              <a:pPr defTabSz="950356" fontAlgn="base">
                <a:spcBef>
                  <a:spcPct val="0"/>
                </a:spcBef>
                <a:spcAft>
                  <a:spcPct val="0"/>
                </a:spcAft>
                <a:defRPr/>
              </a:pPr>
              <a:t>1</a:t>
            </a:fld>
            <a:endParaRPr lang="en-US" sz="1300">
              <a:solidFill>
                <a:srgbClr val="000000"/>
              </a:solidFill>
              <a:latin typeface="Arial" charset="0"/>
            </a:endParaRPr>
          </a:p>
        </p:txBody>
      </p:sp>
    </p:spTree>
    <p:extLst>
      <p:ext uri="{BB962C8B-B14F-4D97-AF65-F5344CB8AC3E}">
        <p14:creationId xmlns:p14="http://schemas.microsoft.com/office/powerpoint/2010/main" val="271711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DE8A3B-252C-4D1F-A297-680ECD447541}" type="slidenum">
              <a:rPr lang="en-US" smtClean="0"/>
              <a:pPr/>
              <a:t>5</a:t>
            </a:fld>
            <a:endParaRPr lang="en-US"/>
          </a:p>
        </p:txBody>
      </p:sp>
    </p:spTree>
    <p:extLst>
      <p:ext uri="{BB962C8B-B14F-4D97-AF65-F5344CB8AC3E}">
        <p14:creationId xmlns:p14="http://schemas.microsoft.com/office/powerpoint/2010/main" val="1736817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DE8A3B-252C-4D1F-A297-680ECD447541}" type="slidenum">
              <a:rPr lang="en-US" smtClean="0"/>
              <a:pPr/>
              <a:t>6</a:t>
            </a:fld>
            <a:endParaRPr lang="en-US"/>
          </a:p>
        </p:txBody>
      </p:sp>
    </p:spTree>
    <p:extLst>
      <p:ext uri="{BB962C8B-B14F-4D97-AF65-F5344CB8AC3E}">
        <p14:creationId xmlns:p14="http://schemas.microsoft.com/office/powerpoint/2010/main" val="2390696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DE8A3B-252C-4D1F-A297-680ECD447541}" type="slidenum">
              <a:rPr lang="en-US" smtClean="0"/>
              <a:pPr/>
              <a:t>7</a:t>
            </a:fld>
            <a:endParaRPr lang="en-US"/>
          </a:p>
        </p:txBody>
      </p:sp>
    </p:spTree>
    <p:extLst>
      <p:ext uri="{BB962C8B-B14F-4D97-AF65-F5344CB8AC3E}">
        <p14:creationId xmlns:p14="http://schemas.microsoft.com/office/powerpoint/2010/main" val="4005891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hyperlink" Target="http://www.pargovernment.com" TargetMode="Externa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eg"/><Relationship Id="rId9" Type="http://schemas.openxmlformats.org/officeDocument/2006/relationships/image" Target="../media/image8.jpe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reeform 4"/>
          <p:cNvSpPr/>
          <p:nvPr userDrawn="1"/>
        </p:nvSpPr>
        <p:spPr>
          <a:xfrm>
            <a:off x="-296466" y="943644"/>
            <a:ext cx="9440466" cy="5829300"/>
          </a:xfrm>
          <a:custGeom>
            <a:avLst/>
            <a:gdLst>
              <a:gd name="connsiteX0" fmla="*/ 1985963 w 3971925"/>
              <a:gd name="connsiteY0" fmla="*/ 933450 h 3733800"/>
              <a:gd name="connsiteX1" fmla="*/ 1985963 w 3971925"/>
              <a:gd name="connsiteY1" fmla="*/ 3733800 h 3733800"/>
              <a:gd name="connsiteX2" fmla="*/ 1985963 w 3971925"/>
              <a:gd name="connsiteY2" fmla="*/ 933450 h 3733800"/>
              <a:gd name="connsiteX0" fmla="*/ 4921449 w 8109347"/>
              <a:gd name="connsiteY0" fmla="*/ 2178050 h 6016625"/>
              <a:gd name="connsiteX1" fmla="*/ 4054674 w 8109347"/>
              <a:gd name="connsiteY1" fmla="*/ 6016625 h 6016625"/>
              <a:gd name="connsiteX2" fmla="*/ 4921449 w 8109347"/>
              <a:gd name="connsiteY2" fmla="*/ 2178050 h 6016625"/>
              <a:gd name="connsiteX0" fmla="*/ 4921449 w 11824097"/>
              <a:gd name="connsiteY0" fmla="*/ 2178050 h 6016625"/>
              <a:gd name="connsiteX1" fmla="*/ 4054674 w 11824097"/>
              <a:gd name="connsiteY1" fmla="*/ 6016625 h 6016625"/>
              <a:gd name="connsiteX2" fmla="*/ 4921449 w 11824097"/>
              <a:gd name="connsiteY2" fmla="*/ 2178050 h 6016625"/>
              <a:gd name="connsiteX0" fmla="*/ 6064449 w 11824097"/>
              <a:gd name="connsiteY0" fmla="*/ 2178050 h 7178675"/>
              <a:gd name="connsiteX1" fmla="*/ 4054674 w 11824097"/>
              <a:gd name="connsiteY1" fmla="*/ 7178675 h 7178675"/>
              <a:gd name="connsiteX2" fmla="*/ 6064449 w 11824097"/>
              <a:gd name="connsiteY2" fmla="*/ 2178050 h 7178675"/>
              <a:gd name="connsiteX0" fmla="*/ 6064449 w 11824097"/>
              <a:gd name="connsiteY0" fmla="*/ 2178050 h 7178675"/>
              <a:gd name="connsiteX1" fmla="*/ 4054674 w 11824097"/>
              <a:gd name="connsiteY1" fmla="*/ 7178675 h 7178675"/>
              <a:gd name="connsiteX2" fmla="*/ 6064449 w 11824097"/>
              <a:gd name="connsiteY2" fmla="*/ 2178050 h 7178675"/>
              <a:gd name="connsiteX0" fmla="*/ 6064449 w 11824097"/>
              <a:gd name="connsiteY0" fmla="*/ 2873375 h 7874000"/>
              <a:gd name="connsiteX1" fmla="*/ 4054674 w 11824097"/>
              <a:gd name="connsiteY1" fmla="*/ 7874000 h 7874000"/>
              <a:gd name="connsiteX2" fmla="*/ 6064449 w 11824097"/>
              <a:gd name="connsiteY2" fmla="*/ 2873375 h 7874000"/>
              <a:gd name="connsiteX0" fmla="*/ 3761185 w 16459795"/>
              <a:gd name="connsiteY0" fmla="*/ 2873375 h 7874000"/>
              <a:gd name="connsiteX1" fmla="*/ 8690372 w 16459795"/>
              <a:gd name="connsiteY1" fmla="*/ 7874000 h 7874000"/>
              <a:gd name="connsiteX2" fmla="*/ 3761185 w 16459795"/>
              <a:gd name="connsiteY2" fmla="*/ 2873375 h 7874000"/>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12905185"/>
              <a:gd name="connsiteY0" fmla="*/ 2873375 h 8664575"/>
              <a:gd name="connsiteX1" fmla="*/ 12905185 w 12905185"/>
              <a:gd name="connsiteY1" fmla="*/ 8664575 h 8664575"/>
              <a:gd name="connsiteX2" fmla="*/ 3761185 w 12905185"/>
              <a:gd name="connsiteY2" fmla="*/ 2873375 h 8664575"/>
              <a:gd name="connsiteX0" fmla="*/ 3363516 w 12507516"/>
              <a:gd name="connsiteY0" fmla="*/ 0 h 5791200"/>
              <a:gd name="connsiteX1" fmla="*/ 12507516 w 12507516"/>
              <a:gd name="connsiteY1" fmla="*/ 5791200 h 5791200"/>
              <a:gd name="connsiteX2" fmla="*/ 3363516 w 12507516"/>
              <a:gd name="connsiteY2" fmla="*/ 0 h 5791200"/>
              <a:gd name="connsiteX0" fmla="*/ 732235 w 9876235"/>
              <a:gd name="connsiteY0" fmla="*/ 796925 h 6588125"/>
              <a:gd name="connsiteX1" fmla="*/ 9876235 w 9876235"/>
              <a:gd name="connsiteY1" fmla="*/ 6588125 h 6588125"/>
              <a:gd name="connsiteX2" fmla="*/ 732235 w 9876235"/>
              <a:gd name="connsiteY2" fmla="*/ 796925 h 6588125"/>
              <a:gd name="connsiteX0" fmla="*/ 732235 w 9876235"/>
              <a:gd name="connsiteY0" fmla="*/ 0 h 5791200"/>
              <a:gd name="connsiteX1" fmla="*/ 9876235 w 9876235"/>
              <a:gd name="connsiteY1" fmla="*/ 5791200 h 5791200"/>
              <a:gd name="connsiteX2" fmla="*/ 732235 w 9876235"/>
              <a:gd name="connsiteY2" fmla="*/ 0 h 5791200"/>
              <a:gd name="connsiteX0" fmla="*/ 1553766 w 10697766"/>
              <a:gd name="connsiteY0" fmla="*/ 0 h 5791200"/>
              <a:gd name="connsiteX1" fmla="*/ 10697766 w 10697766"/>
              <a:gd name="connsiteY1" fmla="*/ 5791200 h 5791200"/>
              <a:gd name="connsiteX2" fmla="*/ 1553766 w 10697766"/>
              <a:gd name="connsiteY2" fmla="*/ 0 h 5791200"/>
              <a:gd name="connsiteX0" fmla="*/ 1553766 w 10335816"/>
              <a:gd name="connsiteY0" fmla="*/ 0 h 6019800"/>
              <a:gd name="connsiteX1" fmla="*/ 10335816 w 10335816"/>
              <a:gd name="connsiteY1" fmla="*/ 6019800 h 6019800"/>
              <a:gd name="connsiteX2" fmla="*/ 1553766 w 10335816"/>
              <a:gd name="connsiteY2" fmla="*/ 0 h 6019800"/>
              <a:gd name="connsiteX0" fmla="*/ 1553766 w 10697766"/>
              <a:gd name="connsiteY0" fmla="*/ 0 h 5829300"/>
              <a:gd name="connsiteX1" fmla="*/ 10697766 w 10697766"/>
              <a:gd name="connsiteY1" fmla="*/ 5829300 h 5829300"/>
              <a:gd name="connsiteX2" fmla="*/ 1553766 w 10697766"/>
              <a:gd name="connsiteY2" fmla="*/ 0 h 5829300"/>
              <a:gd name="connsiteX0" fmla="*/ 1553766 w 10697766"/>
              <a:gd name="connsiteY0" fmla="*/ 0 h 5829300"/>
              <a:gd name="connsiteX1" fmla="*/ 10697766 w 10697766"/>
              <a:gd name="connsiteY1" fmla="*/ 5829300 h 5829300"/>
              <a:gd name="connsiteX2" fmla="*/ 1553766 w 1069776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10376892"/>
              <a:gd name="connsiteY0" fmla="*/ 0 h 5829300"/>
              <a:gd name="connsiteX1" fmla="*/ 9726216 w 10376892"/>
              <a:gd name="connsiteY1" fmla="*/ 5829300 h 5829300"/>
              <a:gd name="connsiteX2" fmla="*/ 582216 w 10376892"/>
              <a:gd name="connsiteY2" fmla="*/ 0 h 5829300"/>
              <a:gd name="connsiteX0" fmla="*/ 582216 w 10376892"/>
              <a:gd name="connsiteY0" fmla="*/ 0 h 5829300"/>
              <a:gd name="connsiteX1" fmla="*/ 9726216 w 10376892"/>
              <a:gd name="connsiteY1" fmla="*/ 5829300 h 5829300"/>
              <a:gd name="connsiteX2" fmla="*/ 582216 w 10376892"/>
              <a:gd name="connsiteY2" fmla="*/ 0 h 5829300"/>
              <a:gd name="connsiteX0" fmla="*/ 582216 w 9748242"/>
              <a:gd name="connsiteY0" fmla="*/ 0 h 5829300"/>
              <a:gd name="connsiteX1" fmla="*/ 9726216 w 9748242"/>
              <a:gd name="connsiteY1" fmla="*/ 5829300 h 5829300"/>
              <a:gd name="connsiteX2" fmla="*/ 582216 w 9748242"/>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296466 w 9440466"/>
              <a:gd name="connsiteY0" fmla="*/ 0 h 5829300"/>
              <a:gd name="connsiteX1" fmla="*/ 9440466 w 9440466"/>
              <a:gd name="connsiteY1" fmla="*/ 5829300 h 5829300"/>
              <a:gd name="connsiteX2" fmla="*/ 296466 w 9440466"/>
              <a:gd name="connsiteY2" fmla="*/ 0 h 5829300"/>
            </a:gdLst>
            <a:ahLst/>
            <a:cxnLst>
              <a:cxn ang="0">
                <a:pos x="connsiteX0" y="connsiteY0"/>
              </a:cxn>
              <a:cxn ang="0">
                <a:pos x="connsiteX1" y="connsiteY1"/>
              </a:cxn>
              <a:cxn ang="0">
                <a:pos x="connsiteX2" y="connsiteY2"/>
              </a:cxn>
            </a:cxnLst>
            <a:rect l="l" t="t" r="r" b="b"/>
            <a:pathLst>
              <a:path w="9440466" h="5829300">
                <a:moveTo>
                  <a:pt x="296466" y="0"/>
                </a:moveTo>
                <a:cubicBezTo>
                  <a:pt x="0" y="2803525"/>
                  <a:pt x="8389740" y="5819775"/>
                  <a:pt x="9440466" y="5829300"/>
                </a:cubicBezTo>
                <a:cubicBezTo>
                  <a:pt x="9100542" y="5657850"/>
                  <a:pt x="916781" y="3127375"/>
                  <a:pt x="29646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76200"/>
            <a:ext cx="6705600" cy="838200"/>
          </a:xfrm>
        </p:spPr>
        <p:txBody>
          <a:bodyPr/>
          <a:lstStyle>
            <a:lvl1pPr>
              <a:defRPr>
                <a:solidFill>
                  <a:schemeClr val="tx1"/>
                </a:solidFill>
                <a:latin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30601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5" name="Freeform 4"/>
          <p:cNvSpPr/>
          <p:nvPr userDrawn="1"/>
        </p:nvSpPr>
        <p:spPr>
          <a:xfrm>
            <a:off x="-296466" y="943644"/>
            <a:ext cx="9440466" cy="5829300"/>
          </a:xfrm>
          <a:custGeom>
            <a:avLst/>
            <a:gdLst>
              <a:gd name="connsiteX0" fmla="*/ 1985963 w 3971925"/>
              <a:gd name="connsiteY0" fmla="*/ 933450 h 3733800"/>
              <a:gd name="connsiteX1" fmla="*/ 1985963 w 3971925"/>
              <a:gd name="connsiteY1" fmla="*/ 3733800 h 3733800"/>
              <a:gd name="connsiteX2" fmla="*/ 1985963 w 3971925"/>
              <a:gd name="connsiteY2" fmla="*/ 933450 h 3733800"/>
              <a:gd name="connsiteX0" fmla="*/ 4921449 w 8109347"/>
              <a:gd name="connsiteY0" fmla="*/ 2178050 h 6016625"/>
              <a:gd name="connsiteX1" fmla="*/ 4054674 w 8109347"/>
              <a:gd name="connsiteY1" fmla="*/ 6016625 h 6016625"/>
              <a:gd name="connsiteX2" fmla="*/ 4921449 w 8109347"/>
              <a:gd name="connsiteY2" fmla="*/ 2178050 h 6016625"/>
              <a:gd name="connsiteX0" fmla="*/ 4921449 w 11824097"/>
              <a:gd name="connsiteY0" fmla="*/ 2178050 h 6016625"/>
              <a:gd name="connsiteX1" fmla="*/ 4054674 w 11824097"/>
              <a:gd name="connsiteY1" fmla="*/ 6016625 h 6016625"/>
              <a:gd name="connsiteX2" fmla="*/ 4921449 w 11824097"/>
              <a:gd name="connsiteY2" fmla="*/ 2178050 h 6016625"/>
              <a:gd name="connsiteX0" fmla="*/ 6064449 w 11824097"/>
              <a:gd name="connsiteY0" fmla="*/ 2178050 h 7178675"/>
              <a:gd name="connsiteX1" fmla="*/ 4054674 w 11824097"/>
              <a:gd name="connsiteY1" fmla="*/ 7178675 h 7178675"/>
              <a:gd name="connsiteX2" fmla="*/ 6064449 w 11824097"/>
              <a:gd name="connsiteY2" fmla="*/ 2178050 h 7178675"/>
              <a:gd name="connsiteX0" fmla="*/ 6064449 w 11824097"/>
              <a:gd name="connsiteY0" fmla="*/ 2178050 h 7178675"/>
              <a:gd name="connsiteX1" fmla="*/ 4054674 w 11824097"/>
              <a:gd name="connsiteY1" fmla="*/ 7178675 h 7178675"/>
              <a:gd name="connsiteX2" fmla="*/ 6064449 w 11824097"/>
              <a:gd name="connsiteY2" fmla="*/ 2178050 h 7178675"/>
              <a:gd name="connsiteX0" fmla="*/ 6064449 w 11824097"/>
              <a:gd name="connsiteY0" fmla="*/ 2873375 h 7874000"/>
              <a:gd name="connsiteX1" fmla="*/ 4054674 w 11824097"/>
              <a:gd name="connsiteY1" fmla="*/ 7874000 h 7874000"/>
              <a:gd name="connsiteX2" fmla="*/ 6064449 w 11824097"/>
              <a:gd name="connsiteY2" fmla="*/ 2873375 h 7874000"/>
              <a:gd name="connsiteX0" fmla="*/ 3761185 w 16459795"/>
              <a:gd name="connsiteY0" fmla="*/ 2873375 h 7874000"/>
              <a:gd name="connsiteX1" fmla="*/ 8690372 w 16459795"/>
              <a:gd name="connsiteY1" fmla="*/ 7874000 h 7874000"/>
              <a:gd name="connsiteX2" fmla="*/ 3761185 w 16459795"/>
              <a:gd name="connsiteY2" fmla="*/ 2873375 h 7874000"/>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12905185"/>
              <a:gd name="connsiteY0" fmla="*/ 2873375 h 8664575"/>
              <a:gd name="connsiteX1" fmla="*/ 12905185 w 12905185"/>
              <a:gd name="connsiteY1" fmla="*/ 8664575 h 8664575"/>
              <a:gd name="connsiteX2" fmla="*/ 3761185 w 12905185"/>
              <a:gd name="connsiteY2" fmla="*/ 2873375 h 8664575"/>
              <a:gd name="connsiteX0" fmla="*/ 3363516 w 12507516"/>
              <a:gd name="connsiteY0" fmla="*/ 0 h 5791200"/>
              <a:gd name="connsiteX1" fmla="*/ 12507516 w 12507516"/>
              <a:gd name="connsiteY1" fmla="*/ 5791200 h 5791200"/>
              <a:gd name="connsiteX2" fmla="*/ 3363516 w 12507516"/>
              <a:gd name="connsiteY2" fmla="*/ 0 h 5791200"/>
              <a:gd name="connsiteX0" fmla="*/ 732235 w 9876235"/>
              <a:gd name="connsiteY0" fmla="*/ 796925 h 6588125"/>
              <a:gd name="connsiteX1" fmla="*/ 9876235 w 9876235"/>
              <a:gd name="connsiteY1" fmla="*/ 6588125 h 6588125"/>
              <a:gd name="connsiteX2" fmla="*/ 732235 w 9876235"/>
              <a:gd name="connsiteY2" fmla="*/ 796925 h 6588125"/>
              <a:gd name="connsiteX0" fmla="*/ 732235 w 9876235"/>
              <a:gd name="connsiteY0" fmla="*/ 0 h 5791200"/>
              <a:gd name="connsiteX1" fmla="*/ 9876235 w 9876235"/>
              <a:gd name="connsiteY1" fmla="*/ 5791200 h 5791200"/>
              <a:gd name="connsiteX2" fmla="*/ 732235 w 9876235"/>
              <a:gd name="connsiteY2" fmla="*/ 0 h 5791200"/>
              <a:gd name="connsiteX0" fmla="*/ 1553766 w 10697766"/>
              <a:gd name="connsiteY0" fmla="*/ 0 h 5791200"/>
              <a:gd name="connsiteX1" fmla="*/ 10697766 w 10697766"/>
              <a:gd name="connsiteY1" fmla="*/ 5791200 h 5791200"/>
              <a:gd name="connsiteX2" fmla="*/ 1553766 w 10697766"/>
              <a:gd name="connsiteY2" fmla="*/ 0 h 5791200"/>
              <a:gd name="connsiteX0" fmla="*/ 1553766 w 10335816"/>
              <a:gd name="connsiteY0" fmla="*/ 0 h 6019800"/>
              <a:gd name="connsiteX1" fmla="*/ 10335816 w 10335816"/>
              <a:gd name="connsiteY1" fmla="*/ 6019800 h 6019800"/>
              <a:gd name="connsiteX2" fmla="*/ 1553766 w 10335816"/>
              <a:gd name="connsiteY2" fmla="*/ 0 h 6019800"/>
              <a:gd name="connsiteX0" fmla="*/ 1553766 w 10697766"/>
              <a:gd name="connsiteY0" fmla="*/ 0 h 5829300"/>
              <a:gd name="connsiteX1" fmla="*/ 10697766 w 10697766"/>
              <a:gd name="connsiteY1" fmla="*/ 5829300 h 5829300"/>
              <a:gd name="connsiteX2" fmla="*/ 1553766 w 10697766"/>
              <a:gd name="connsiteY2" fmla="*/ 0 h 5829300"/>
              <a:gd name="connsiteX0" fmla="*/ 1553766 w 10697766"/>
              <a:gd name="connsiteY0" fmla="*/ 0 h 5829300"/>
              <a:gd name="connsiteX1" fmla="*/ 10697766 w 10697766"/>
              <a:gd name="connsiteY1" fmla="*/ 5829300 h 5829300"/>
              <a:gd name="connsiteX2" fmla="*/ 1553766 w 1069776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10376892"/>
              <a:gd name="connsiteY0" fmla="*/ 0 h 5829300"/>
              <a:gd name="connsiteX1" fmla="*/ 9726216 w 10376892"/>
              <a:gd name="connsiteY1" fmla="*/ 5829300 h 5829300"/>
              <a:gd name="connsiteX2" fmla="*/ 582216 w 10376892"/>
              <a:gd name="connsiteY2" fmla="*/ 0 h 5829300"/>
              <a:gd name="connsiteX0" fmla="*/ 582216 w 10376892"/>
              <a:gd name="connsiteY0" fmla="*/ 0 h 5829300"/>
              <a:gd name="connsiteX1" fmla="*/ 9726216 w 10376892"/>
              <a:gd name="connsiteY1" fmla="*/ 5829300 h 5829300"/>
              <a:gd name="connsiteX2" fmla="*/ 582216 w 10376892"/>
              <a:gd name="connsiteY2" fmla="*/ 0 h 5829300"/>
              <a:gd name="connsiteX0" fmla="*/ 582216 w 9748242"/>
              <a:gd name="connsiteY0" fmla="*/ 0 h 5829300"/>
              <a:gd name="connsiteX1" fmla="*/ 9726216 w 9748242"/>
              <a:gd name="connsiteY1" fmla="*/ 5829300 h 5829300"/>
              <a:gd name="connsiteX2" fmla="*/ 582216 w 9748242"/>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296466 w 9440466"/>
              <a:gd name="connsiteY0" fmla="*/ 0 h 5829300"/>
              <a:gd name="connsiteX1" fmla="*/ 9440466 w 9440466"/>
              <a:gd name="connsiteY1" fmla="*/ 5829300 h 5829300"/>
              <a:gd name="connsiteX2" fmla="*/ 296466 w 9440466"/>
              <a:gd name="connsiteY2" fmla="*/ 0 h 5829300"/>
            </a:gdLst>
            <a:ahLst/>
            <a:cxnLst>
              <a:cxn ang="0">
                <a:pos x="connsiteX0" y="connsiteY0"/>
              </a:cxn>
              <a:cxn ang="0">
                <a:pos x="connsiteX1" y="connsiteY1"/>
              </a:cxn>
              <a:cxn ang="0">
                <a:pos x="connsiteX2" y="connsiteY2"/>
              </a:cxn>
            </a:cxnLst>
            <a:rect l="l" t="t" r="r" b="b"/>
            <a:pathLst>
              <a:path w="9440466" h="5829300">
                <a:moveTo>
                  <a:pt x="296466" y="0"/>
                </a:moveTo>
                <a:cubicBezTo>
                  <a:pt x="0" y="2803525"/>
                  <a:pt x="8389740" y="5819775"/>
                  <a:pt x="9440466" y="5829300"/>
                </a:cubicBezTo>
                <a:cubicBezTo>
                  <a:pt x="9100542" y="5657850"/>
                  <a:pt x="916781" y="3127375"/>
                  <a:pt x="29646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January 2012</a:t>
            </a:r>
          </a:p>
        </p:txBody>
      </p:sp>
      <p:sp>
        <p:nvSpPr>
          <p:cNvPr id="4" name="Footer Placeholder 3"/>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B6825B9-5EF3-4D61-85E6-7A556E07D9C3}" type="slidenum">
              <a:rPr lang="en-US" smtClean="0"/>
              <a:t>‹#›</a:t>
            </a:fld>
            <a:endParaRPr lang="en-US"/>
          </a:p>
        </p:txBody>
      </p:sp>
    </p:spTree>
    <p:extLst>
      <p:ext uri="{BB962C8B-B14F-4D97-AF65-F5344CB8AC3E}">
        <p14:creationId xmlns:p14="http://schemas.microsoft.com/office/powerpoint/2010/main" val="164203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33575" y="65088"/>
            <a:ext cx="6667500" cy="74295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Tree>
    <p:extLst>
      <p:ext uri="{BB962C8B-B14F-4D97-AF65-F5344CB8AC3E}">
        <p14:creationId xmlns:p14="http://schemas.microsoft.com/office/powerpoint/2010/main" val="233918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22" name="Picture 21" descr="cubed.png"/>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4724400" y="381000"/>
            <a:ext cx="4419600" cy="2667000"/>
          </a:xfrm>
          <a:prstGeom prst="rect">
            <a:avLst/>
          </a:prstGeom>
        </p:spPr>
      </p:pic>
      <p:pic>
        <p:nvPicPr>
          <p:cNvPr id="23" name="Picture 22" descr="cubed.png"/>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381000"/>
            <a:ext cx="4343400" cy="2667000"/>
          </a:xfrm>
          <a:prstGeom prst="rect">
            <a:avLst/>
          </a:prstGeom>
        </p:spPr>
      </p:pic>
      <p:sp>
        <p:nvSpPr>
          <p:cNvPr id="24" name="Rectangle 23"/>
          <p:cNvSpPr/>
          <p:nvPr userDrawn="1"/>
        </p:nvSpPr>
        <p:spPr>
          <a:xfrm>
            <a:off x="0" y="4800600"/>
            <a:ext cx="9144000" cy="4572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kern="1200" baseline="0">
                <a:solidFill>
                  <a:schemeClr val="lt1"/>
                </a:solidFill>
                <a:latin typeface="+mj-lt"/>
                <a:ea typeface="+mn-ea"/>
                <a:cs typeface="+mn-cs"/>
              </a:rPr>
              <a:t>40 Years </a:t>
            </a:r>
            <a:r>
              <a:rPr lang="en-US" sz="2400" baseline="0">
                <a:latin typeface="+mj-lt"/>
              </a:rPr>
              <a:t>of Experience</a:t>
            </a:r>
            <a:endParaRPr lang="en-US" sz="2400">
              <a:latin typeface="+mj-lt"/>
            </a:endParaRPr>
          </a:p>
        </p:txBody>
      </p:sp>
      <p:pic>
        <p:nvPicPr>
          <p:cNvPr id="28" name="Picture 27" descr="iStock_000000905565Larg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0" y="4534292"/>
            <a:ext cx="1295400" cy="990600"/>
          </a:xfrm>
          <a:prstGeom prst="rect">
            <a:avLst/>
          </a:prstGeom>
        </p:spPr>
      </p:pic>
      <p:pic>
        <p:nvPicPr>
          <p:cNvPr id="29" name="Picture 28" descr="iStock_000002228536XSmall.jp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2400" y="4543719"/>
            <a:ext cx="1295400" cy="965345"/>
          </a:xfrm>
          <a:prstGeom prst="rect">
            <a:avLst/>
          </a:prstGeom>
        </p:spPr>
      </p:pic>
      <p:sp>
        <p:nvSpPr>
          <p:cNvPr id="32" name="Rectangle 31"/>
          <p:cNvSpPr/>
          <p:nvPr userDrawn="1"/>
        </p:nvSpPr>
        <p:spPr>
          <a:xfrm>
            <a:off x="0" y="6211669"/>
            <a:ext cx="9144000" cy="646331"/>
          </a:xfrm>
          <a:prstGeom prst="rect">
            <a:avLst/>
          </a:prstGeom>
          <a:solidFill>
            <a:schemeClr val="bg1"/>
          </a:solidFill>
        </p:spPr>
        <p:txBody>
          <a:bodyPr wrap="square">
            <a:spAutoFit/>
          </a:bodyPr>
          <a:lstStyle/>
          <a:p>
            <a:pPr algn="ctr">
              <a:defRPr/>
            </a:pPr>
            <a:endParaRPr lang="en-US" sz="900" kern="1200">
              <a:solidFill>
                <a:schemeClr val="bg1">
                  <a:lumMod val="65000"/>
                </a:schemeClr>
              </a:solidFill>
              <a:latin typeface="Arial" charset="0"/>
              <a:ea typeface="+mn-ea"/>
              <a:cs typeface="+mn-cs"/>
            </a:endParaRPr>
          </a:p>
          <a:p>
            <a:pPr algn="ctr">
              <a:defRPr/>
            </a:pPr>
            <a:r>
              <a:rPr lang="en-US" sz="900" kern="1200">
                <a:solidFill>
                  <a:schemeClr val="bg1">
                    <a:lumMod val="65000"/>
                  </a:schemeClr>
                </a:solidFill>
                <a:latin typeface="Arial" charset="0"/>
                <a:ea typeface="+mn-ea"/>
                <a:cs typeface="+mn-cs"/>
              </a:rPr>
              <a:t>ISO 9001:2008 Certified</a:t>
            </a:r>
          </a:p>
          <a:p>
            <a:pPr algn="ctr">
              <a:defRPr/>
            </a:pPr>
            <a:r>
              <a:rPr lang="en-US" sz="900" kern="1200">
                <a:solidFill>
                  <a:schemeClr val="bg1">
                    <a:lumMod val="65000"/>
                  </a:schemeClr>
                </a:solidFill>
                <a:latin typeface="Arial" charset="0"/>
                <a:ea typeface="+mn-ea"/>
                <a:cs typeface="+mn-cs"/>
                <a:hlinkClick r:id="rId5"/>
              </a:rPr>
              <a:t>www.pargovernment.com</a:t>
            </a:r>
            <a:endParaRPr lang="en-US" sz="900" kern="1200">
              <a:solidFill>
                <a:schemeClr val="bg1">
                  <a:lumMod val="65000"/>
                </a:schemeClr>
              </a:solidFill>
              <a:latin typeface="Arial" charset="0"/>
              <a:ea typeface="+mn-ea"/>
              <a:cs typeface="+mn-cs"/>
            </a:endParaRPr>
          </a:p>
          <a:p>
            <a:pPr algn="ctr">
              <a:defRPr/>
            </a:pPr>
            <a:r>
              <a:rPr lang="en-US" sz="900" kern="1200">
                <a:solidFill>
                  <a:schemeClr val="bg1">
                    <a:lumMod val="65000"/>
                  </a:schemeClr>
                </a:solidFill>
                <a:latin typeface="Arial" charset="0"/>
                <a:ea typeface="+mn-ea"/>
                <a:cs typeface="+mn-cs"/>
              </a:rPr>
              <a:t>This document includes data that may</a:t>
            </a:r>
            <a:r>
              <a:rPr lang="en-US" sz="900" kern="1200" baseline="0">
                <a:solidFill>
                  <a:schemeClr val="bg1">
                    <a:lumMod val="65000"/>
                  </a:schemeClr>
                </a:solidFill>
                <a:latin typeface="Arial" charset="0"/>
                <a:ea typeface="+mn-ea"/>
                <a:cs typeface="+mn-cs"/>
              </a:rPr>
              <a:t> be </a:t>
            </a:r>
            <a:r>
              <a:rPr lang="en-US" sz="900" kern="1200">
                <a:solidFill>
                  <a:schemeClr val="bg1">
                    <a:lumMod val="65000"/>
                  </a:schemeClr>
                </a:solidFill>
                <a:latin typeface="Arial" charset="0"/>
                <a:ea typeface="+mn-ea"/>
                <a:cs typeface="+mn-cs"/>
              </a:rPr>
              <a:t>company proprietary in nature.</a:t>
            </a:r>
            <a:r>
              <a:rPr lang="en-US" sz="900" kern="1200" baseline="0">
                <a:solidFill>
                  <a:schemeClr val="bg1">
                    <a:lumMod val="65000"/>
                  </a:schemeClr>
                </a:solidFill>
                <a:latin typeface="Arial" charset="0"/>
                <a:ea typeface="+mn-ea"/>
                <a:cs typeface="+mn-cs"/>
              </a:rPr>
              <a:t> Please do not</a:t>
            </a:r>
            <a:r>
              <a:rPr lang="en-US" sz="900" kern="1200">
                <a:solidFill>
                  <a:schemeClr val="bg1">
                    <a:lumMod val="65000"/>
                  </a:schemeClr>
                </a:solidFill>
                <a:latin typeface="Arial" charset="0"/>
                <a:ea typeface="+mn-ea"/>
                <a:cs typeface="+mn-cs"/>
              </a:rPr>
              <a:t> disclose – in whole or in part – for any purpose</a:t>
            </a:r>
          </a:p>
        </p:txBody>
      </p:sp>
      <p:pic>
        <p:nvPicPr>
          <p:cNvPr id="33" name="Picture 32" descr="Globe.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23470" y="1219200"/>
            <a:ext cx="1615595" cy="1615595"/>
          </a:xfrm>
          <a:prstGeom prst="rect">
            <a:avLst/>
          </a:prstGeom>
          <a:effectLst/>
        </p:spPr>
      </p:pic>
      <p:pic>
        <p:nvPicPr>
          <p:cNvPr id="1026" name="Picture 2" descr="PAR-Govt RGB"/>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3864741" y="1600200"/>
            <a:ext cx="3046664" cy="1092200"/>
          </a:xfrm>
          <a:prstGeom prst="rect">
            <a:avLst/>
          </a:prstGeom>
          <a:noFill/>
          <a:ln w="9525">
            <a:noFill/>
            <a:miter lim="800000"/>
            <a:headEnd/>
            <a:tailEnd/>
          </a:ln>
        </p:spPr>
      </p:pic>
      <p:sp>
        <p:nvSpPr>
          <p:cNvPr id="15" name="Date Placeholder 3"/>
          <p:cNvSpPr>
            <a:spLocks noGrp="1"/>
          </p:cNvSpPr>
          <p:nvPr userDrawn="1">
            <p:ph type="dt" sz="half" idx="2"/>
          </p:nvPr>
        </p:nvSpPr>
        <p:spPr>
          <a:xfrm>
            <a:off x="77200" y="64869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January 2012</a:t>
            </a:r>
          </a:p>
        </p:txBody>
      </p:sp>
      <p:pic>
        <p:nvPicPr>
          <p:cNvPr id="16" name="Picture 7" descr="C:\Documents and Settings\BohlingE\Desktop\pred 5.jpg"/>
          <p:cNvPicPr>
            <a:picLocks noChangeArrowheads="1"/>
          </p:cNvPicPr>
          <p:nvPr userDrawn="1"/>
        </p:nvPicPr>
        <p:blipFill>
          <a:blip r:embed="rId8" cstate="print"/>
          <a:srcRect/>
          <a:stretch>
            <a:fillRect/>
          </a:stretch>
        </p:blipFill>
        <p:spPr bwMode="auto">
          <a:xfrm>
            <a:off x="6172200" y="4553712"/>
            <a:ext cx="1475863" cy="968270"/>
          </a:xfrm>
          <a:prstGeom prst="rect">
            <a:avLst/>
          </a:prstGeom>
          <a:ln>
            <a:noFill/>
          </a:ln>
          <a:effectLst>
            <a:outerShdw blurRad="292100" dist="139700" dir="2700000" algn="tl" rotWithShape="0">
              <a:srgbClr val="333333">
                <a:alpha val="65000"/>
              </a:srgbClr>
            </a:outerShdw>
          </a:effectLst>
        </p:spPr>
      </p:pic>
      <p:pic>
        <p:nvPicPr>
          <p:cNvPr id="17" name="Picture 16" descr="Coomand_Center.jpg"/>
          <p:cNvPicPr>
            <a:picLocks noChangeAspect="1"/>
          </p:cNvPicPr>
          <p:nvPr userDrawn="1"/>
        </p:nvPicPr>
        <p:blipFill>
          <a:blip r:embed="rId9" cstate="screen">
            <a:extLst>
              <a:ext uri="{28A0092B-C50C-407E-A947-70E740481C1C}">
                <a14:useLocalDpi xmlns:a14="http://schemas.microsoft.com/office/drawing/2010/main"/>
              </a:ext>
            </a:extLst>
          </a:blip>
          <a:srcRect/>
          <a:stretch>
            <a:fillRect/>
          </a:stretch>
        </p:blipFill>
        <p:spPr>
          <a:xfrm>
            <a:off x="7696200" y="4571999"/>
            <a:ext cx="1371600" cy="9584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396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7B7CFAC-8224-4A1C-8A7E-1FA0330C5B05}" type="datetimeFigureOut">
              <a:rPr lang="en-US" smtClean="0"/>
              <a:t>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DD59A-02F7-4395-80B9-67A44A3970B1}" type="slidenum">
              <a:rPr lang="en-US" smtClean="0"/>
              <a:t>‹#›</a:t>
            </a:fld>
            <a:endParaRPr lang="en-US"/>
          </a:p>
        </p:txBody>
      </p:sp>
    </p:spTree>
    <p:extLst>
      <p:ext uri="{BB962C8B-B14F-4D97-AF65-F5344CB8AC3E}">
        <p14:creationId xmlns:p14="http://schemas.microsoft.com/office/powerpoint/2010/main" val="16825169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hyperlink" Target="http://www.pargovernment.com/"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381000"/>
            <a:ext cx="7696200" cy="411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0" y="6610350"/>
            <a:ext cx="2133600" cy="24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i="1" u="none" dirty="0" smtClean="0">
                <a:cs typeface="+mn-cs"/>
              </a:defRPr>
            </a:lvl1pPr>
          </a:lstStyle>
          <a:p>
            <a:pPr>
              <a:defRPr/>
            </a:pPr>
            <a:r>
              <a:rPr lang="en-US"/>
              <a:t>January 2012</a:t>
            </a:r>
          </a:p>
        </p:txBody>
      </p:sp>
      <p:sp>
        <p:nvSpPr>
          <p:cNvPr id="1029" name="Rectangle 5"/>
          <p:cNvSpPr>
            <a:spLocks noGrp="1" noChangeArrowheads="1"/>
          </p:cNvSpPr>
          <p:nvPr>
            <p:ph type="ftr" sz="quarter" idx="3"/>
          </p:nvPr>
        </p:nvSpPr>
        <p:spPr bwMode="auto">
          <a:xfrm>
            <a:off x="3124200" y="6610350"/>
            <a:ext cx="2895600" cy="24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i="1" u="none">
                <a:cs typeface="+mn-cs"/>
              </a:defRPr>
            </a:lvl1pPr>
          </a:lstStyle>
          <a:p>
            <a:pPr>
              <a:defRPr/>
            </a:pPr>
            <a:endParaRPr lang="en-US"/>
          </a:p>
        </p:txBody>
      </p:sp>
      <p:sp>
        <p:nvSpPr>
          <p:cNvPr id="1037" name="Line 13"/>
          <p:cNvSpPr>
            <a:spLocks noChangeShapeType="1"/>
          </p:cNvSpPr>
          <p:nvPr/>
        </p:nvSpPr>
        <p:spPr bwMode="auto">
          <a:xfrm>
            <a:off x="304800" y="838200"/>
            <a:ext cx="8382000" cy="0"/>
          </a:xfrm>
          <a:prstGeom prst="line">
            <a:avLst/>
          </a:prstGeom>
          <a:noFill/>
          <a:ln w="12700">
            <a:solidFill>
              <a:schemeClr val="tx1"/>
            </a:solidFill>
            <a:round/>
            <a:headEnd/>
            <a:tailEnd/>
          </a:ln>
          <a:effectLst/>
        </p:spPr>
        <p:txBody>
          <a:bodyPr/>
          <a:lstStyle/>
          <a:p>
            <a:pPr>
              <a:defRPr/>
            </a:pPr>
            <a:endParaRPr lang="en-US" sz="1800" u="sng">
              <a:cs typeface="+mn-cs"/>
            </a:endParaRPr>
          </a:p>
        </p:txBody>
      </p:sp>
      <p:pic>
        <p:nvPicPr>
          <p:cNvPr id="221185" name="Picture 1" descr="C:\Documents and Settings\BohlingE\Desktop\GV\PAR 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52400" y="152400"/>
            <a:ext cx="1782763" cy="536576"/>
          </a:xfrm>
          <a:prstGeom prst="rect">
            <a:avLst/>
          </a:prstGeom>
          <a:noFill/>
        </p:spPr>
      </p:pic>
      <p:sp>
        <p:nvSpPr>
          <p:cNvPr id="2" name="Rectangle 1"/>
          <p:cNvSpPr/>
          <p:nvPr userDrawn="1"/>
        </p:nvSpPr>
        <p:spPr>
          <a:xfrm>
            <a:off x="0" y="6450535"/>
            <a:ext cx="8910577" cy="461665"/>
          </a:xfrm>
          <a:prstGeom prst="rect">
            <a:avLst/>
          </a:prstGeom>
        </p:spPr>
        <p:txBody>
          <a:bodyPr wrap="square">
            <a:spAutoFit/>
          </a:bodyPr>
          <a:lstStyle/>
          <a:p>
            <a:pPr algn="ctr">
              <a:defRPr/>
            </a:pPr>
            <a:r>
              <a:rPr lang="en-US" sz="800" b="1" kern="1200">
                <a:solidFill>
                  <a:schemeClr val="tx2"/>
                </a:solidFill>
                <a:latin typeface="Arial" charset="0"/>
                <a:ea typeface="+mn-ea"/>
                <a:cs typeface="Arial" charset="0"/>
              </a:rPr>
              <a:t>ISO 9001:2008 Certified</a:t>
            </a:r>
          </a:p>
          <a:p>
            <a:pPr algn="ctr">
              <a:defRPr/>
            </a:pPr>
            <a:r>
              <a:rPr lang="en-US" sz="800" b="1" kern="1200">
                <a:solidFill>
                  <a:schemeClr val="tx2"/>
                </a:solidFill>
                <a:latin typeface="Arial" charset="0"/>
                <a:ea typeface="+mn-ea"/>
                <a:cs typeface="Arial" charset="0"/>
                <a:hlinkClick r:id="rId8"/>
              </a:rPr>
              <a:t>www.pargovernment.com</a:t>
            </a:r>
            <a:endParaRPr lang="en-US" sz="800" b="1" kern="1200">
              <a:solidFill>
                <a:schemeClr val="tx2"/>
              </a:solidFill>
              <a:latin typeface="Arial" charset="0"/>
              <a:ea typeface="+mn-ea"/>
              <a:cs typeface="Arial" charset="0"/>
            </a:endParaRPr>
          </a:p>
          <a:p>
            <a:pPr algn="ctr">
              <a:defRPr/>
            </a:pPr>
            <a:r>
              <a:rPr lang="en-US" sz="800" b="1" kern="1200">
                <a:solidFill>
                  <a:schemeClr val="tx2"/>
                </a:solidFill>
                <a:latin typeface="Arial" charset="0"/>
                <a:ea typeface="+mn-ea"/>
                <a:cs typeface="Arial" charset="0"/>
              </a:rPr>
              <a:t>This document includes data that may</a:t>
            </a:r>
            <a:r>
              <a:rPr lang="en-US" sz="800" b="1" kern="1200" baseline="0">
                <a:solidFill>
                  <a:schemeClr val="tx2"/>
                </a:solidFill>
                <a:latin typeface="Arial" charset="0"/>
                <a:ea typeface="+mn-ea"/>
                <a:cs typeface="Arial" charset="0"/>
              </a:rPr>
              <a:t> be </a:t>
            </a:r>
            <a:r>
              <a:rPr lang="en-US" sz="800" b="1" kern="1200">
                <a:solidFill>
                  <a:schemeClr val="tx2"/>
                </a:solidFill>
                <a:latin typeface="Arial" charset="0"/>
                <a:ea typeface="+mn-ea"/>
                <a:cs typeface="Arial" charset="0"/>
              </a:rPr>
              <a:t>company proprietary in nature.</a:t>
            </a:r>
            <a:r>
              <a:rPr lang="en-US" sz="800" b="1" kern="1200" baseline="0">
                <a:solidFill>
                  <a:schemeClr val="tx2"/>
                </a:solidFill>
                <a:latin typeface="Arial" charset="0"/>
                <a:ea typeface="+mn-ea"/>
                <a:cs typeface="Arial" charset="0"/>
              </a:rPr>
              <a:t> Please do not</a:t>
            </a:r>
            <a:r>
              <a:rPr lang="en-US" sz="800" b="1" kern="1200">
                <a:solidFill>
                  <a:schemeClr val="tx2"/>
                </a:solidFill>
                <a:latin typeface="Arial" charset="0"/>
                <a:ea typeface="+mn-ea"/>
                <a:cs typeface="Arial" charset="0"/>
              </a:rPr>
              <a:t> disclose – in whole or in part – for any purpose</a:t>
            </a:r>
          </a:p>
        </p:txBody>
      </p:sp>
      <p:sp>
        <p:nvSpPr>
          <p:cNvPr id="10" name="Slide Number Placeholder 5"/>
          <p:cNvSpPr>
            <a:spLocks noGrp="1"/>
          </p:cNvSpPr>
          <p:nvPr>
            <p:ph type="sldNum" sz="quarter" idx="4"/>
          </p:nvPr>
        </p:nvSpPr>
        <p:spPr>
          <a:xfrm>
            <a:off x="7086600" y="645053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6825B9-5EF3-4D61-85E6-7A556E07D9C3}" type="slidenum">
              <a:rPr lang="en-US" smtClean="0"/>
              <a:t>‹#›</a:t>
            </a:fld>
            <a:endParaRPr lang="en-US"/>
          </a:p>
        </p:txBody>
      </p:sp>
    </p:spTree>
    <p:extLst>
      <p:ext uri="{BB962C8B-B14F-4D97-AF65-F5344CB8AC3E}">
        <p14:creationId xmlns:p14="http://schemas.microsoft.com/office/powerpoint/2010/main" val="11181397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80" r:id="rId4"/>
    <p:sldLayoutId id="2147483681" r:id="rId5"/>
  </p:sldLayoutIdLst>
  <p:hf hdr="0" ftr="0" dt="0"/>
  <p:txStyles>
    <p:titleStyle>
      <a:lvl1pPr algn="r" rtl="0" eaLnBrk="0" fontAlgn="base" hangingPunct="0">
        <a:spcBef>
          <a:spcPct val="0"/>
        </a:spcBef>
        <a:spcAft>
          <a:spcPct val="0"/>
        </a:spcAft>
        <a:defRPr sz="3200">
          <a:solidFill>
            <a:schemeClr val="tx1"/>
          </a:solidFill>
          <a:latin typeface="Arial" panose="020B0604020202020204" pitchFamily="34" charset="0"/>
          <a:ea typeface="+mj-ea"/>
          <a:cs typeface="+mj-cs"/>
        </a:defRPr>
      </a:lvl1pPr>
      <a:lvl2pPr algn="r" rtl="0" eaLnBrk="0" fontAlgn="base" hangingPunct="0">
        <a:spcBef>
          <a:spcPct val="0"/>
        </a:spcBef>
        <a:spcAft>
          <a:spcPct val="0"/>
        </a:spcAft>
        <a:defRPr sz="3200">
          <a:solidFill>
            <a:schemeClr val="tx1"/>
          </a:solidFill>
          <a:latin typeface="Arial" charset="0"/>
        </a:defRPr>
      </a:lvl2pPr>
      <a:lvl3pPr algn="r" rtl="0" eaLnBrk="0" fontAlgn="base" hangingPunct="0">
        <a:spcBef>
          <a:spcPct val="0"/>
        </a:spcBef>
        <a:spcAft>
          <a:spcPct val="0"/>
        </a:spcAft>
        <a:defRPr sz="3200">
          <a:solidFill>
            <a:schemeClr val="tx1"/>
          </a:solidFill>
          <a:latin typeface="Arial" charset="0"/>
        </a:defRPr>
      </a:lvl3pPr>
      <a:lvl4pPr algn="r" rtl="0" eaLnBrk="0" fontAlgn="base" hangingPunct="0">
        <a:spcBef>
          <a:spcPct val="0"/>
        </a:spcBef>
        <a:spcAft>
          <a:spcPct val="0"/>
        </a:spcAft>
        <a:defRPr sz="3200">
          <a:solidFill>
            <a:schemeClr val="tx1"/>
          </a:solidFill>
          <a:latin typeface="Arial" charset="0"/>
        </a:defRPr>
      </a:lvl4pPr>
      <a:lvl5pPr algn="r" rtl="0" eaLnBrk="0" fontAlgn="base" hangingPunct="0">
        <a:spcBef>
          <a:spcPct val="0"/>
        </a:spcBef>
        <a:spcAft>
          <a:spcPct val="0"/>
        </a:spcAft>
        <a:defRPr sz="3200">
          <a:solidFill>
            <a:schemeClr val="tx1"/>
          </a:solidFill>
          <a:latin typeface="Arial" charset="0"/>
        </a:defRPr>
      </a:lvl5pPr>
      <a:lvl6pPr marL="457200" algn="ctr" rtl="0" fontAlgn="base">
        <a:spcBef>
          <a:spcPct val="0"/>
        </a:spcBef>
        <a:spcAft>
          <a:spcPct val="0"/>
        </a:spcAft>
        <a:defRPr sz="3200">
          <a:solidFill>
            <a:schemeClr val="accent2"/>
          </a:solidFill>
          <a:latin typeface="Arial" charset="0"/>
        </a:defRPr>
      </a:lvl6pPr>
      <a:lvl7pPr marL="914400" algn="ctr" rtl="0" fontAlgn="base">
        <a:spcBef>
          <a:spcPct val="0"/>
        </a:spcBef>
        <a:spcAft>
          <a:spcPct val="0"/>
        </a:spcAft>
        <a:defRPr sz="3200">
          <a:solidFill>
            <a:schemeClr val="accent2"/>
          </a:solidFill>
          <a:latin typeface="Arial" charset="0"/>
        </a:defRPr>
      </a:lvl7pPr>
      <a:lvl8pPr marL="1371600" algn="ctr" rtl="0" fontAlgn="base">
        <a:spcBef>
          <a:spcPct val="0"/>
        </a:spcBef>
        <a:spcAft>
          <a:spcPct val="0"/>
        </a:spcAft>
        <a:defRPr sz="3200">
          <a:solidFill>
            <a:schemeClr val="accent2"/>
          </a:solidFill>
          <a:latin typeface="Arial" charset="0"/>
        </a:defRPr>
      </a:lvl8pPr>
      <a:lvl9pPr marL="1828800" algn="ctr" rtl="0" fontAlgn="base">
        <a:spcBef>
          <a:spcPct val="0"/>
        </a:spcBef>
        <a:spcAft>
          <a:spcPct val="0"/>
        </a:spcAft>
        <a:defRPr sz="32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accent2"/>
          </a:solidFill>
          <a:latin typeface="+mn-lt"/>
        </a:defRPr>
      </a:lvl6pPr>
      <a:lvl7pPr marL="2971800" indent="-228600" algn="l" rtl="0" fontAlgn="base">
        <a:spcBef>
          <a:spcPct val="20000"/>
        </a:spcBef>
        <a:spcAft>
          <a:spcPct val="0"/>
        </a:spcAft>
        <a:buChar char="»"/>
        <a:defRPr sz="1600">
          <a:solidFill>
            <a:schemeClr val="accent2"/>
          </a:solidFill>
          <a:latin typeface="+mn-lt"/>
        </a:defRPr>
      </a:lvl7pPr>
      <a:lvl8pPr marL="3429000" indent="-228600" algn="l" rtl="0" fontAlgn="base">
        <a:spcBef>
          <a:spcPct val="20000"/>
        </a:spcBef>
        <a:spcAft>
          <a:spcPct val="0"/>
        </a:spcAft>
        <a:buChar char="»"/>
        <a:defRPr sz="1600">
          <a:solidFill>
            <a:schemeClr val="accent2"/>
          </a:solidFill>
          <a:latin typeface="+mn-lt"/>
        </a:defRPr>
      </a:lvl8pPr>
      <a:lvl9pPr marL="3886200" indent="-228600" algn="l" rtl="0" fontAlgn="base">
        <a:spcBef>
          <a:spcPct val="20000"/>
        </a:spcBef>
        <a:spcAft>
          <a:spcPct val="0"/>
        </a:spcAft>
        <a:buChar char="»"/>
        <a:defRPr sz="16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comments" Target="../comments/commen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hyperlink" Target="https://medifor.rankone.io/journal/3478"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4" Type="http://schemas.openxmlformats.org/officeDocument/2006/relationships/image" Target="../media/image87.jpeg"/><Relationship Id="rId1" Type="http://schemas.openxmlformats.org/officeDocument/2006/relationships/slideLayout" Target="../slideLayouts/slideLayout2.xml"/><Relationship Id="rId2" Type="http://schemas.openxmlformats.org/officeDocument/2006/relationships/image" Target="../media/image8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 Id="rId3" Type="http://schemas.openxmlformats.org/officeDocument/2006/relationships/image" Target="../media/image9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0.png"/><Relationship Id="rId3" Type="http://schemas.openxmlformats.org/officeDocument/2006/relationships/image" Target="../media/image9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 Id="rId3" Type="http://schemas.openxmlformats.org/officeDocument/2006/relationships/image" Target="../media/image9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comments" Target="../comments/commen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19982" y="3050177"/>
            <a:ext cx="2932213" cy="1508105"/>
          </a:xfrm>
          <a:prstGeom prst="rect">
            <a:avLst/>
          </a:prstGeom>
          <a:noFill/>
        </p:spPr>
        <p:txBody>
          <a:bodyPr wrap="none" rtlCol="0" anchor="t">
            <a:spAutoFit/>
          </a:bodyPr>
          <a:lstStyle/>
          <a:p>
            <a:pPr lvl="0" algn="ctr" defTabSz="914400" fontAlgn="base">
              <a:spcBef>
                <a:spcPct val="0"/>
              </a:spcBef>
              <a:spcAft>
                <a:spcPct val="0"/>
              </a:spcAft>
            </a:pPr>
            <a:r>
              <a:rPr lang="en-US" sz="2000" b="1">
                <a:solidFill>
                  <a:prstClr val="black"/>
                </a:solidFill>
                <a:latin typeface="Arial" charset="0"/>
                <a:cs typeface="Arial" charset="0"/>
              </a:rPr>
              <a:t>Journaling Tool</a:t>
            </a:r>
          </a:p>
          <a:p>
            <a:pPr lvl="0" algn="ctr" defTabSz="914400" fontAlgn="base">
              <a:spcBef>
                <a:spcPct val="0"/>
              </a:spcBef>
              <a:spcAft>
                <a:spcPct val="0"/>
              </a:spcAft>
            </a:pPr>
            <a:endParaRPr lang="en-US" sz="2000" b="1">
              <a:solidFill>
                <a:prstClr val="black"/>
              </a:solidFill>
              <a:latin typeface="Arial" charset="0"/>
              <a:cs typeface="Arial" charset="0"/>
            </a:endParaRPr>
          </a:p>
          <a:p>
            <a:pPr lvl="0" algn="ctr" defTabSz="914400" fontAlgn="base">
              <a:spcBef>
                <a:spcPct val="0"/>
              </a:spcBef>
              <a:spcAft>
                <a:spcPct val="0"/>
              </a:spcAft>
            </a:pPr>
            <a:r>
              <a:rPr lang="en-US" sz="2000" b="1">
                <a:solidFill>
                  <a:prstClr val="black"/>
                </a:solidFill>
                <a:latin typeface="Arial" charset="0"/>
                <a:cs typeface="Arial" charset="0"/>
              </a:rPr>
              <a:t>Operations Dictionary</a:t>
            </a:r>
          </a:p>
          <a:p>
            <a:pPr lvl="0" algn="ctr" defTabSz="914400" fontAlgn="base">
              <a:spcBef>
                <a:spcPct val="0"/>
              </a:spcBef>
              <a:spcAft>
                <a:spcPct val="0"/>
              </a:spcAft>
            </a:pPr>
            <a:endParaRPr lang="en-US" sz="2000" b="1">
              <a:solidFill>
                <a:prstClr val="black"/>
              </a:solidFill>
              <a:latin typeface="Arial" charset="0"/>
              <a:cs typeface="Arial" charset="0"/>
            </a:endParaRPr>
          </a:p>
          <a:p>
            <a:pPr lvl="0" algn="ctr" defTabSz="914400" fontAlgn="base">
              <a:spcBef>
                <a:spcPct val="0"/>
              </a:spcBef>
              <a:spcAft>
                <a:spcPct val="0"/>
              </a:spcAft>
            </a:pPr>
            <a:endParaRPr lang="en-US" sz="1200" b="1">
              <a:solidFill>
                <a:prstClr val="black"/>
              </a:solidFill>
              <a:latin typeface="Arial" charset="0"/>
              <a:cs typeface="Arial" charset="0"/>
            </a:endParaRPr>
          </a:p>
        </p:txBody>
      </p:sp>
      <p:sp>
        <p:nvSpPr>
          <p:cNvPr id="2" name="TextBox 1"/>
          <p:cNvSpPr txBox="1"/>
          <p:nvPr/>
        </p:nvSpPr>
        <p:spPr>
          <a:xfrm>
            <a:off x="-1697182" y="6246091"/>
            <a:ext cx="184666"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4198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CGI</a:t>
            </a:r>
          </a:p>
        </p:txBody>
      </p:sp>
      <p:sp>
        <p:nvSpPr>
          <p:cNvPr id="3" name="Slide Number Placeholder 2"/>
          <p:cNvSpPr>
            <a:spLocks noGrp="1"/>
          </p:cNvSpPr>
          <p:nvPr>
            <p:ph type="sldNum" sz="quarter" idx="12"/>
          </p:nvPr>
        </p:nvSpPr>
        <p:spPr/>
        <p:txBody>
          <a:bodyPr/>
          <a:lstStyle/>
          <a:p>
            <a:fld id="{0B6825B9-5EF3-4D61-85E6-7A556E07D9C3}" type="slidenum">
              <a:rPr lang="en-US" smtClean="0"/>
              <a:t>10</a:t>
            </a:fld>
            <a:endParaRPr lang="en-US"/>
          </a:p>
        </p:txBody>
      </p:sp>
      <p:sp>
        <p:nvSpPr>
          <p:cNvPr id="4" name="TextBox 3"/>
          <p:cNvSpPr txBox="1"/>
          <p:nvPr/>
        </p:nvSpPr>
        <p:spPr>
          <a:xfrm>
            <a:off x="210109" y="1065141"/>
            <a:ext cx="4396836" cy="1477328"/>
          </a:xfrm>
          <a:prstGeom prst="rect">
            <a:avLst/>
          </a:prstGeom>
          <a:noFill/>
        </p:spPr>
        <p:txBody>
          <a:bodyPr wrap="square" rtlCol="0" anchor="t">
            <a:spAutoFit/>
          </a:bodyPr>
          <a:lstStyle/>
          <a:p>
            <a:pPr marL="285750" indent="-285750">
              <a:buFont typeface="Arial" panose="020B0604020202020204" pitchFamily="34" charset="0"/>
              <a:buChar char="•"/>
            </a:pPr>
            <a:r>
              <a:rPr lang="en-US" dirty="0" err="1"/>
              <a:t>CGIFill</a:t>
            </a:r>
            <a:endParaRPr lang="en-US" dirty="0"/>
          </a:p>
          <a:p>
            <a:pPr marL="285750" indent="-285750">
              <a:buFont typeface="Arial" panose="020B0604020202020204" pitchFamily="34" charset="0"/>
              <a:buChar char="•"/>
            </a:pPr>
            <a:r>
              <a:rPr lang="en-US" dirty="0"/>
              <a:t>Gradient</a:t>
            </a:r>
          </a:p>
          <a:p>
            <a:pPr marL="285750" indent="-285750">
              <a:buFont typeface="Arial" panose="020B0604020202020204" pitchFamily="34" charset="0"/>
              <a:buChar char="•"/>
            </a:pPr>
            <a:r>
              <a:rPr lang="en-US" dirty="0" err="1"/>
              <a:t>DigitalPenDraw</a:t>
            </a:r>
            <a:endParaRPr lang="en-US" dirty="0"/>
          </a:p>
          <a:p>
            <a:pPr marL="285750" indent="-285750">
              <a:buFont typeface="Arial" panose="020B0604020202020204" pitchFamily="34" charset="0"/>
              <a:buChar char="•"/>
            </a:pPr>
            <a:r>
              <a:rPr lang="en-US" dirty="0"/>
              <a:t>Pattern</a:t>
            </a:r>
          </a:p>
          <a:p>
            <a:pPr marL="285750" indent="-285750">
              <a:buFont typeface="Arial" panose="020B0604020202020204" pitchFamily="34" charset="0"/>
              <a:buChar char="•"/>
            </a:pPr>
            <a:r>
              <a:rPr lang="en-US" dirty="0" err="1">
                <a:cs typeface="Arial"/>
              </a:rPr>
              <a:t>DeepFakeFaceSwap</a:t>
            </a:r>
            <a:endParaRPr lang="en-US" dirty="0">
              <a:cs typeface="Arial"/>
            </a:endParaRPr>
          </a:p>
        </p:txBody>
      </p:sp>
      <p:sp>
        <p:nvSpPr>
          <p:cNvPr id="5" name="Rectangle 4"/>
          <p:cNvSpPr/>
          <p:nvPr/>
        </p:nvSpPr>
        <p:spPr bwMode="auto">
          <a:xfrm>
            <a:off x="4967430" y="1013892"/>
            <a:ext cx="1819792" cy="1918889"/>
          </a:xfrm>
          <a:prstGeom prst="rect">
            <a:avLst/>
          </a:prstGeom>
          <a:gradFill>
            <a:gsLst>
              <a:gs pos="58000">
                <a:schemeClr val="accent1">
                  <a:lumMod val="50000"/>
                </a:schemeClr>
              </a:gs>
              <a:gs pos="0">
                <a:schemeClr val="accent1">
                  <a:lumMod val="10000"/>
                </a:schemeClr>
              </a:gs>
              <a:gs pos="100000">
                <a:schemeClr val="accent5"/>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6" name="TextBox 5"/>
          <p:cNvSpPr txBox="1"/>
          <p:nvPr/>
        </p:nvSpPr>
        <p:spPr>
          <a:xfrm>
            <a:off x="4967430" y="2926183"/>
            <a:ext cx="1853576" cy="369332"/>
          </a:xfrm>
          <a:prstGeom prst="rect">
            <a:avLst/>
          </a:prstGeom>
          <a:noFill/>
        </p:spPr>
        <p:txBody>
          <a:bodyPr wrap="square" rtlCol="0">
            <a:spAutoFit/>
          </a:bodyPr>
          <a:lstStyle/>
          <a:p>
            <a:r>
              <a:rPr lang="en-US"/>
              <a:t>Gradient</a:t>
            </a:r>
          </a:p>
        </p:txBody>
      </p:sp>
      <p:sp>
        <p:nvSpPr>
          <p:cNvPr id="7" name="Rectangle 6"/>
          <p:cNvSpPr/>
          <p:nvPr/>
        </p:nvSpPr>
        <p:spPr bwMode="auto">
          <a:xfrm>
            <a:off x="6884068" y="1007294"/>
            <a:ext cx="1819792" cy="19188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8" name="Rounded Rectangle 7"/>
          <p:cNvSpPr/>
          <p:nvPr/>
        </p:nvSpPr>
        <p:spPr bwMode="auto">
          <a:xfrm>
            <a:off x="7145326" y="1138098"/>
            <a:ext cx="364859" cy="1378356"/>
          </a:xfrm>
          <a:prstGeom prst="roundRect">
            <a:avLst/>
          </a:prstGeom>
          <a:solidFill>
            <a:schemeClr val="tx2">
              <a:lumMod val="40000"/>
              <a:lumOff val="60000"/>
            </a:schemeClr>
          </a:solidFill>
          <a:ln w="9525" cap="flat" cmpd="sng" algn="ctr">
            <a:noFill/>
            <a:prstDash val="solid"/>
            <a:round/>
            <a:headEnd type="none" w="med" len="med"/>
            <a:tailEnd type="none" w="med" len="med"/>
          </a:ln>
          <a:effectLst>
            <a:softEdge rad="127000"/>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9" name="TextBox 8"/>
          <p:cNvSpPr txBox="1"/>
          <p:nvPr/>
        </p:nvSpPr>
        <p:spPr>
          <a:xfrm>
            <a:off x="6821006" y="2926183"/>
            <a:ext cx="1865962" cy="369332"/>
          </a:xfrm>
          <a:prstGeom prst="rect">
            <a:avLst/>
          </a:prstGeom>
          <a:noFill/>
        </p:spPr>
        <p:txBody>
          <a:bodyPr wrap="square" rtlCol="0">
            <a:spAutoFit/>
          </a:bodyPr>
          <a:lstStyle/>
          <a:p>
            <a:r>
              <a:rPr lang="en-US" err="1"/>
              <a:t>DigitalPenDraw</a:t>
            </a:r>
            <a:endParaRPr lang="en-US"/>
          </a:p>
        </p:txBody>
      </p:sp>
      <p:sp>
        <p:nvSpPr>
          <p:cNvPr id="10" name="Rectangle 9"/>
          <p:cNvSpPr/>
          <p:nvPr/>
        </p:nvSpPr>
        <p:spPr bwMode="auto">
          <a:xfrm>
            <a:off x="6930238" y="3348849"/>
            <a:ext cx="1819792" cy="19188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11" name="Oval 10"/>
          <p:cNvSpPr/>
          <p:nvPr/>
        </p:nvSpPr>
        <p:spPr bwMode="auto">
          <a:xfrm>
            <a:off x="7214017" y="4018090"/>
            <a:ext cx="558550" cy="756745"/>
          </a:xfrm>
          <a:prstGeom prst="ellipse">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12" name="TextBox 11"/>
          <p:cNvSpPr txBox="1"/>
          <p:nvPr/>
        </p:nvSpPr>
        <p:spPr>
          <a:xfrm>
            <a:off x="6860983" y="5229626"/>
            <a:ext cx="1865962" cy="646331"/>
          </a:xfrm>
          <a:prstGeom prst="rect">
            <a:avLst/>
          </a:prstGeom>
          <a:noFill/>
        </p:spPr>
        <p:txBody>
          <a:bodyPr wrap="square" rtlCol="0">
            <a:spAutoFit/>
          </a:bodyPr>
          <a:lstStyle/>
          <a:p>
            <a:r>
              <a:rPr lang="en-US" dirty="0" err="1"/>
              <a:t>CGIFill</a:t>
            </a:r>
            <a:r>
              <a:rPr lang="en-US" dirty="0"/>
              <a:t>-uniform color</a:t>
            </a:r>
          </a:p>
        </p:txBody>
      </p:sp>
      <p:sp>
        <p:nvSpPr>
          <p:cNvPr id="13" name="Rectangle 12"/>
          <p:cNvSpPr/>
          <p:nvPr/>
        </p:nvSpPr>
        <p:spPr bwMode="auto">
          <a:xfrm>
            <a:off x="4967430" y="3348849"/>
            <a:ext cx="1819792" cy="19188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14" name="TextBox 13"/>
          <p:cNvSpPr txBox="1"/>
          <p:nvPr/>
        </p:nvSpPr>
        <p:spPr>
          <a:xfrm>
            <a:off x="4933646" y="5244550"/>
            <a:ext cx="1853576" cy="369332"/>
          </a:xfrm>
          <a:prstGeom prst="rect">
            <a:avLst/>
          </a:prstGeom>
          <a:noFill/>
        </p:spPr>
        <p:txBody>
          <a:bodyPr wrap="square" rtlCol="0">
            <a:spAutoFit/>
          </a:bodyPr>
          <a:lstStyle/>
          <a:p>
            <a:r>
              <a:rPr lang="en-US" dirty="0" err="1"/>
              <a:t>CGIFill</a:t>
            </a:r>
            <a:r>
              <a:rPr lang="en-US" dirty="0"/>
              <a:t>-Pattern</a:t>
            </a:r>
          </a:p>
        </p:txBody>
      </p:sp>
      <p:sp>
        <p:nvSpPr>
          <p:cNvPr id="16" name="Rectangle 15"/>
          <p:cNvSpPr/>
          <p:nvPr/>
        </p:nvSpPr>
        <p:spPr bwMode="auto">
          <a:xfrm>
            <a:off x="5411119" y="3631459"/>
            <a:ext cx="977462" cy="1362385"/>
          </a:xfrm>
          <a:prstGeom prst="rect">
            <a:avLst/>
          </a:prstGeom>
          <a:blipFill>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81693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943600" y="422108"/>
            <a:ext cx="2819400" cy="461665"/>
          </a:xfrm>
          <a:prstGeom prst="rect">
            <a:avLst/>
          </a:prstGeom>
          <a:noFill/>
        </p:spPr>
        <p:txBody>
          <a:bodyPr wrap="square" rtlCol="0">
            <a:spAutoFit/>
          </a:bodyPr>
          <a:lstStyle/>
          <a:p>
            <a:r>
              <a:rPr lang="en-US" sz="2400" dirty="0" err="1"/>
              <a:t>ArtificialLighting</a:t>
            </a:r>
            <a:endParaRPr lang="en-US" sz="2400" dirty="0"/>
          </a:p>
        </p:txBody>
      </p:sp>
      <p:sp>
        <p:nvSpPr>
          <p:cNvPr id="6" name="TextBox 5"/>
          <p:cNvSpPr txBox="1"/>
          <p:nvPr/>
        </p:nvSpPr>
        <p:spPr>
          <a:xfrm>
            <a:off x="281687" y="1057410"/>
            <a:ext cx="8203598" cy="923330"/>
          </a:xfrm>
          <a:prstGeom prst="rect">
            <a:avLst/>
          </a:prstGeom>
          <a:noFill/>
        </p:spPr>
        <p:txBody>
          <a:bodyPr wrap="square" rtlCol="0">
            <a:spAutoFit/>
          </a:bodyPr>
          <a:lstStyle/>
          <a:p>
            <a:r>
              <a:rPr lang="en-US"/>
              <a:t>- Adding in lighting and shadows, generally onto CGI objects added into a 2D scene. </a:t>
            </a:r>
          </a:p>
          <a:p>
            <a:r>
              <a:rPr lang="en-US"/>
              <a:t>-  Often linked to adding a shadow or reflection or, </a:t>
            </a:r>
            <a:r>
              <a:rPr lang="en-US" err="1"/>
              <a:t>antiforensic</a:t>
            </a:r>
            <a:r>
              <a:rPr lang="en-US"/>
              <a:t> artificial lighting – when the physical attributes are intentionally matched to the other objects. </a:t>
            </a:r>
          </a:p>
        </p:txBody>
      </p:sp>
      <p:sp>
        <p:nvSpPr>
          <p:cNvPr id="9" name="TextBox 8"/>
          <p:cNvSpPr txBox="1"/>
          <p:nvPr/>
        </p:nvSpPr>
        <p:spPr>
          <a:xfrm>
            <a:off x="355359" y="2502607"/>
            <a:ext cx="3640266" cy="369332"/>
          </a:xfrm>
          <a:prstGeom prst="rect">
            <a:avLst/>
          </a:prstGeom>
          <a:noFill/>
        </p:spPr>
        <p:txBody>
          <a:bodyPr wrap="square" rtlCol="0">
            <a:spAutoFit/>
          </a:bodyPr>
          <a:lstStyle/>
          <a:p>
            <a:r>
              <a:rPr lang="en-US"/>
              <a:t>Before</a:t>
            </a:r>
          </a:p>
        </p:txBody>
      </p:sp>
      <p:sp>
        <p:nvSpPr>
          <p:cNvPr id="10" name="TextBox 9"/>
          <p:cNvSpPr txBox="1"/>
          <p:nvPr/>
        </p:nvSpPr>
        <p:spPr>
          <a:xfrm>
            <a:off x="4652151" y="2522033"/>
            <a:ext cx="4051962" cy="369332"/>
          </a:xfrm>
          <a:prstGeom prst="rect">
            <a:avLst/>
          </a:prstGeom>
          <a:noFill/>
        </p:spPr>
        <p:txBody>
          <a:bodyPr wrap="square" rtlCol="0">
            <a:spAutoFit/>
          </a:bodyPr>
          <a:lstStyle/>
          <a:p>
            <a:r>
              <a:rPr lang="en-US"/>
              <a:t>After</a:t>
            </a:r>
          </a:p>
        </p:txBody>
      </p:sp>
      <p:pic>
        <p:nvPicPr>
          <p:cNvPr id="12" name="Picture 11"/>
          <p:cNvPicPr>
            <a:picLocks noChangeAspect="1"/>
          </p:cNvPicPr>
          <p:nvPr/>
        </p:nvPicPr>
        <p:blipFill>
          <a:blip r:embed="rId2"/>
          <a:stretch>
            <a:fillRect/>
          </a:stretch>
        </p:blipFill>
        <p:spPr>
          <a:xfrm>
            <a:off x="4572000" y="3008072"/>
            <a:ext cx="3973882" cy="3127942"/>
          </a:xfrm>
          <a:prstGeom prst="rect">
            <a:avLst/>
          </a:prstGeom>
        </p:spPr>
      </p:pic>
      <p:pic>
        <p:nvPicPr>
          <p:cNvPr id="3" name="Picture 2"/>
          <p:cNvPicPr>
            <a:picLocks noChangeAspect="1"/>
          </p:cNvPicPr>
          <p:nvPr/>
        </p:nvPicPr>
        <p:blipFill>
          <a:blip r:embed="rId3"/>
          <a:stretch>
            <a:fillRect/>
          </a:stretch>
        </p:blipFill>
        <p:spPr>
          <a:xfrm>
            <a:off x="442416" y="2968161"/>
            <a:ext cx="3727601" cy="3127943"/>
          </a:xfrm>
          <a:prstGeom prst="rect">
            <a:avLst/>
          </a:prstGeom>
        </p:spPr>
      </p:pic>
    </p:spTree>
    <p:extLst>
      <p:ext uri="{BB962C8B-B14F-4D97-AF65-F5344CB8AC3E}">
        <p14:creationId xmlns:p14="http://schemas.microsoft.com/office/powerpoint/2010/main" val="3273559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7292" y="1940372"/>
            <a:ext cx="8097012" cy="369332"/>
          </a:xfrm>
          <a:prstGeom prst="rect">
            <a:avLst/>
          </a:prstGeom>
          <a:noFill/>
        </p:spPr>
        <p:txBody>
          <a:bodyPr wrap="square" rtlCol="0">
            <a:spAutoFit/>
          </a:bodyPr>
          <a:lstStyle/>
          <a:p>
            <a:r>
              <a:rPr lang="en-US"/>
              <a:t>Add a reflection</a:t>
            </a:r>
          </a:p>
        </p:txBody>
      </p:sp>
      <p:sp>
        <p:nvSpPr>
          <p:cNvPr id="19" name="TextBox 18"/>
          <p:cNvSpPr txBox="1"/>
          <p:nvPr/>
        </p:nvSpPr>
        <p:spPr>
          <a:xfrm>
            <a:off x="407292" y="1181868"/>
            <a:ext cx="6790828" cy="369332"/>
          </a:xfrm>
          <a:prstGeom prst="rect">
            <a:avLst/>
          </a:prstGeom>
          <a:noFill/>
        </p:spPr>
        <p:txBody>
          <a:bodyPr wrap="square" rtlCol="0">
            <a:spAutoFit/>
          </a:bodyPr>
          <a:lstStyle/>
          <a:p>
            <a:r>
              <a:rPr lang="en-US"/>
              <a:t>Reflection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92" y="2969039"/>
            <a:ext cx="4064608" cy="270709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1790" y="3048552"/>
            <a:ext cx="3945223" cy="2627580"/>
          </a:xfrm>
          <a:prstGeom prst="rect">
            <a:avLst/>
          </a:prstGeom>
        </p:spPr>
      </p:pic>
      <p:sp>
        <p:nvSpPr>
          <p:cNvPr id="20" name="TextBox 19"/>
          <p:cNvSpPr txBox="1"/>
          <p:nvPr/>
        </p:nvSpPr>
        <p:spPr>
          <a:xfrm>
            <a:off x="411697" y="2599707"/>
            <a:ext cx="3640266" cy="369332"/>
          </a:xfrm>
          <a:prstGeom prst="rect">
            <a:avLst/>
          </a:prstGeom>
          <a:noFill/>
        </p:spPr>
        <p:txBody>
          <a:bodyPr wrap="square" rtlCol="0">
            <a:spAutoFit/>
          </a:bodyPr>
          <a:lstStyle/>
          <a:p>
            <a:r>
              <a:rPr lang="en-US"/>
              <a:t>Before</a:t>
            </a:r>
          </a:p>
        </p:txBody>
      </p:sp>
      <p:sp>
        <p:nvSpPr>
          <p:cNvPr id="21" name="TextBox 20"/>
          <p:cNvSpPr txBox="1"/>
          <p:nvPr/>
        </p:nvSpPr>
        <p:spPr>
          <a:xfrm>
            <a:off x="5092038" y="2599707"/>
            <a:ext cx="4051962" cy="369332"/>
          </a:xfrm>
          <a:prstGeom prst="rect">
            <a:avLst/>
          </a:prstGeom>
          <a:noFill/>
        </p:spPr>
        <p:txBody>
          <a:bodyPr wrap="square" rtlCol="0">
            <a:spAutoFit/>
          </a:bodyPr>
          <a:lstStyle/>
          <a:p>
            <a:r>
              <a:rPr lang="en-US"/>
              <a:t>After</a:t>
            </a:r>
          </a:p>
        </p:txBody>
      </p:sp>
      <p:sp>
        <p:nvSpPr>
          <p:cNvPr id="4" name="TextBox 3">
            <a:extLst>
              <a:ext uri="{FF2B5EF4-FFF2-40B4-BE49-F238E27FC236}">
                <a16:creationId xmlns:a16="http://schemas.microsoft.com/office/drawing/2014/main" xmlns="" id="{3B27F4C2-7296-46C7-ADC2-AC01BFF47F7A}"/>
              </a:ext>
            </a:extLst>
          </p:cNvPr>
          <p:cNvSpPr txBox="1"/>
          <p:nvPr/>
        </p:nvSpPr>
        <p:spPr>
          <a:xfrm>
            <a:off x="5899150" y="430200"/>
            <a:ext cx="2889250" cy="461665"/>
          </a:xfrm>
          <a:prstGeom prst="rect">
            <a:avLst/>
          </a:prstGeom>
          <a:noFill/>
        </p:spPr>
        <p:txBody>
          <a:bodyPr wrap="square" rtlCol="0">
            <a:spAutoFit/>
          </a:bodyPr>
          <a:lstStyle/>
          <a:p>
            <a:r>
              <a:rPr lang="en-US" sz="2400" dirty="0" err="1"/>
              <a:t>ArtificialReflection</a:t>
            </a:r>
            <a:endParaRPr lang="en-US" sz="2400" dirty="0"/>
          </a:p>
        </p:txBody>
      </p:sp>
    </p:spTree>
    <p:extLst>
      <p:ext uri="{BB962C8B-B14F-4D97-AF65-F5344CB8AC3E}">
        <p14:creationId xmlns:p14="http://schemas.microsoft.com/office/powerpoint/2010/main" val="1064802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3509" y="956158"/>
            <a:ext cx="8097012" cy="369332"/>
          </a:xfrm>
          <a:prstGeom prst="rect">
            <a:avLst/>
          </a:prstGeom>
          <a:noFill/>
        </p:spPr>
        <p:txBody>
          <a:bodyPr wrap="square" rtlCol="0">
            <a:spAutoFit/>
          </a:bodyPr>
          <a:lstStyle/>
          <a:p>
            <a:r>
              <a:rPr lang="en-US"/>
              <a:t>Add a shadow</a:t>
            </a:r>
          </a:p>
        </p:txBody>
      </p:sp>
      <p:sp>
        <p:nvSpPr>
          <p:cNvPr id="19" name="TextBox 18"/>
          <p:cNvSpPr txBox="1"/>
          <p:nvPr/>
        </p:nvSpPr>
        <p:spPr>
          <a:xfrm>
            <a:off x="6156250" y="442849"/>
            <a:ext cx="6790828" cy="461665"/>
          </a:xfrm>
          <a:prstGeom prst="rect">
            <a:avLst/>
          </a:prstGeom>
          <a:noFill/>
        </p:spPr>
        <p:txBody>
          <a:bodyPr wrap="square" rtlCol="0">
            <a:spAutoFit/>
          </a:bodyPr>
          <a:lstStyle/>
          <a:p>
            <a:r>
              <a:rPr lang="en-US" sz="2400" dirty="0" err="1"/>
              <a:t>ArtificialShadow</a:t>
            </a:r>
            <a:endParaRPr lang="en-US" sz="2400" dirty="0"/>
          </a:p>
        </p:txBody>
      </p:sp>
      <p:sp>
        <p:nvSpPr>
          <p:cNvPr id="20" name="TextBox 19"/>
          <p:cNvSpPr txBox="1"/>
          <p:nvPr/>
        </p:nvSpPr>
        <p:spPr>
          <a:xfrm>
            <a:off x="225350" y="1766919"/>
            <a:ext cx="3640266" cy="369332"/>
          </a:xfrm>
          <a:prstGeom prst="rect">
            <a:avLst/>
          </a:prstGeom>
          <a:noFill/>
        </p:spPr>
        <p:txBody>
          <a:bodyPr wrap="square" rtlCol="0">
            <a:spAutoFit/>
          </a:bodyPr>
          <a:lstStyle/>
          <a:p>
            <a:r>
              <a:rPr lang="en-US"/>
              <a:t>Before</a:t>
            </a:r>
          </a:p>
        </p:txBody>
      </p:sp>
      <p:sp>
        <p:nvSpPr>
          <p:cNvPr id="21" name="TextBox 20"/>
          <p:cNvSpPr txBox="1"/>
          <p:nvPr/>
        </p:nvSpPr>
        <p:spPr>
          <a:xfrm>
            <a:off x="5031790" y="1777520"/>
            <a:ext cx="4051962" cy="369332"/>
          </a:xfrm>
          <a:prstGeom prst="rect">
            <a:avLst/>
          </a:prstGeom>
          <a:noFill/>
        </p:spPr>
        <p:txBody>
          <a:bodyPr wrap="square" rtlCol="0">
            <a:spAutoFit/>
          </a:bodyPr>
          <a:lstStyle/>
          <a:p>
            <a:r>
              <a:rPr lang="en-US"/>
              <a:t>After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3" y="2373406"/>
            <a:ext cx="4420572" cy="29441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128" y="2373406"/>
            <a:ext cx="4420572" cy="2944170"/>
          </a:xfrm>
          <a:prstGeom prst="rect">
            <a:avLst/>
          </a:prstGeom>
        </p:spPr>
      </p:pic>
    </p:spTree>
    <p:extLst>
      <p:ext uri="{BB962C8B-B14F-4D97-AF65-F5344CB8AC3E}">
        <p14:creationId xmlns:p14="http://schemas.microsoft.com/office/powerpoint/2010/main" val="3812950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ObjectCGI</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14</a:t>
            </a:fld>
            <a:endParaRPr lang="en-US"/>
          </a:p>
        </p:txBody>
      </p:sp>
      <p:sp>
        <p:nvSpPr>
          <p:cNvPr id="4" name="TextBox 3"/>
          <p:cNvSpPr txBox="1"/>
          <p:nvPr/>
        </p:nvSpPr>
        <p:spPr>
          <a:xfrm>
            <a:off x="352044" y="1083564"/>
            <a:ext cx="8444484" cy="923330"/>
          </a:xfrm>
          <a:prstGeom prst="rect">
            <a:avLst/>
          </a:prstGeom>
          <a:noFill/>
        </p:spPr>
        <p:txBody>
          <a:bodyPr wrap="square" rtlCol="0">
            <a:spAutoFit/>
          </a:bodyPr>
          <a:lstStyle/>
          <a:p>
            <a:pPr marL="285750" indent="-285750">
              <a:buFont typeface="Arial" panose="020B0604020202020204" pitchFamily="34" charset="0"/>
              <a:buChar char="•"/>
            </a:pPr>
            <a:r>
              <a:rPr lang="en-US" err="1"/>
              <a:t>ArtificialReflection</a:t>
            </a:r>
            <a:endParaRPr lang="en-US"/>
          </a:p>
          <a:p>
            <a:pPr marL="285750" indent="-285750">
              <a:buFont typeface="Arial" panose="020B0604020202020204" pitchFamily="34" charset="0"/>
              <a:buChar char="•"/>
            </a:pPr>
            <a:r>
              <a:rPr lang="en-US" err="1"/>
              <a:t>ArtificialShadow</a:t>
            </a:r>
            <a:endParaRPr lang="en-US"/>
          </a:p>
          <a:p>
            <a:pPr marL="285750" indent="-285750">
              <a:buFont typeface="Arial" panose="020B0604020202020204" pitchFamily="34" charset="0"/>
              <a:buChar char="•"/>
            </a:pPr>
            <a:r>
              <a:rPr lang="en-US" err="1"/>
              <a:t>ArtificialLighting</a:t>
            </a:r>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67142" t="56726" r="7058" b="34737"/>
          <a:stretch/>
        </p:blipFill>
        <p:spPr>
          <a:xfrm>
            <a:off x="3891438" y="3626402"/>
            <a:ext cx="4270987" cy="2216922"/>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68771" t="57265" r="7051" b="34641"/>
          <a:stretch/>
        </p:blipFill>
        <p:spPr>
          <a:xfrm>
            <a:off x="3877925" y="1192551"/>
            <a:ext cx="4270987" cy="2288248"/>
          </a:xfrm>
          <a:prstGeom prst="rect">
            <a:avLst/>
          </a:prstGeom>
        </p:spPr>
      </p:pic>
      <p:cxnSp>
        <p:nvCxnSpPr>
          <p:cNvPr id="8" name="Straight Arrow Connector 7"/>
          <p:cNvCxnSpPr/>
          <p:nvPr/>
        </p:nvCxnSpPr>
        <p:spPr bwMode="auto">
          <a:xfrm flipV="1">
            <a:off x="2635093" y="1959429"/>
            <a:ext cx="2391855" cy="800056"/>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bwMode="auto">
          <a:xfrm flipV="1">
            <a:off x="2850555" y="4378993"/>
            <a:ext cx="2292757" cy="509001"/>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586312" y="2806351"/>
            <a:ext cx="2017235" cy="369332"/>
          </a:xfrm>
          <a:prstGeom prst="rect">
            <a:avLst/>
          </a:prstGeom>
          <a:noFill/>
        </p:spPr>
        <p:txBody>
          <a:bodyPr wrap="square" rtlCol="0">
            <a:spAutoFit/>
          </a:bodyPr>
          <a:lstStyle/>
          <a:p>
            <a:r>
              <a:rPr lang="en-US" dirty="0"/>
              <a:t>Pasted object</a:t>
            </a:r>
          </a:p>
        </p:txBody>
      </p:sp>
      <p:sp>
        <p:nvSpPr>
          <p:cNvPr id="15" name="TextBox 14"/>
          <p:cNvSpPr txBox="1"/>
          <p:nvPr/>
        </p:nvSpPr>
        <p:spPr>
          <a:xfrm>
            <a:off x="831945" y="4959935"/>
            <a:ext cx="2539051" cy="369332"/>
          </a:xfrm>
          <a:prstGeom prst="rect">
            <a:avLst/>
          </a:prstGeom>
          <a:noFill/>
        </p:spPr>
        <p:txBody>
          <a:bodyPr wrap="square" rtlCol="0">
            <a:spAutoFit/>
          </a:bodyPr>
          <a:lstStyle/>
          <a:p>
            <a:r>
              <a:rPr lang="en-US"/>
              <a:t>Artificial shadow added</a:t>
            </a:r>
          </a:p>
        </p:txBody>
      </p:sp>
      <p:pic>
        <p:nvPicPr>
          <p:cNvPr id="9" name="Picture 8">
            <a:extLst>
              <a:ext uri="{FF2B5EF4-FFF2-40B4-BE49-F238E27FC236}">
                <a16:creationId xmlns:a16="http://schemas.microsoft.com/office/drawing/2014/main" xmlns="" id="{3C4C82B4-AAA2-4115-BF4B-6363415C3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78" y="883059"/>
            <a:ext cx="8243313" cy="5571381"/>
          </a:xfrm>
          <a:prstGeom prst="rect">
            <a:avLst/>
          </a:prstGeom>
        </p:spPr>
      </p:pic>
      <p:pic>
        <p:nvPicPr>
          <p:cNvPr id="10" name="Picture 9">
            <a:extLst>
              <a:ext uri="{FF2B5EF4-FFF2-40B4-BE49-F238E27FC236}">
                <a16:creationId xmlns:a16="http://schemas.microsoft.com/office/drawing/2014/main" xmlns="" id="{891B08FF-B803-4635-8961-8E43E8CB3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270" y="883059"/>
            <a:ext cx="8363686" cy="5429454"/>
          </a:xfrm>
          <a:prstGeom prst="rect">
            <a:avLst/>
          </a:prstGeom>
        </p:spPr>
      </p:pic>
      <p:pic>
        <p:nvPicPr>
          <p:cNvPr id="11" name="Picture 10">
            <a:extLst>
              <a:ext uri="{FF2B5EF4-FFF2-40B4-BE49-F238E27FC236}">
                <a16:creationId xmlns:a16="http://schemas.microsoft.com/office/drawing/2014/main" xmlns="" id="{001A5AFB-FEE0-4B94-9149-FD7F6A7D83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82" y="930185"/>
            <a:ext cx="8363685" cy="5473224"/>
          </a:xfrm>
          <a:prstGeom prst="rect">
            <a:avLst/>
          </a:prstGeom>
        </p:spPr>
      </p:pic>
      <p:pic>
        <p:nvPicPr>
          <p:cNvPr id="12" name="Picture 11">
            <a:extLst>
              <a:ext uri="{FF2B5EF4-FFF2-40B4-BE49-F238E27FC236}">
                <a16:creationId xmlns:a16="http://schemas.microsoft.com/office/drawing/2014/main" xmlns="" id="{9A0BC6DB-9CEF-4F2A-B63C-1B870C88D1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472" y="883059"/>
            <a:ext cx="7909785" cy="5593941"/>
          </a:xfrm>
          <a:prstGeom prst="rect">
            <a:avLst/>
          </a:prstGeom>
        </p:spPr>
      </p:pic>
    </p:spTree>
    <p:extLst>
      <p:ext uri="{BB962C8B-B14F-4D97-AF65-F5344CB8AC3E}">
        <p14:creationId xmlns:p14="http://schemas.microsoft.com/office/powerpoint/2010/main" val="272671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DeepFakeFaceSwap</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15</a:t>
            </a:fld>
            <a:endParaRPr lang="en-US"/>
          </a:p>
        </p:txBody>
      </p:sp>
      <p:sp>
        <p:nvSpPr>
          <p:cNvPr id="15" name="TextBox 14"/>
          <p:cNvSpPr txBox="1"/>
          <p:nvPr/>
        </p:nvSpPr>
        <p:spPr>
          <a:xfrm>
            <a:off x="357967" y="1247806"/>
            <a:ext cx="7875827" cy="369332"/>
          </a:xfrm>
          <a:prstGeom prst="rect">
            <a:avLst/>
          </a:prstGeom>
          <a:noFill/>
        </p:spPr>
        <p:txBody>
          <a:bodyPr wrap="square" rtlCol="0">
            <a:spAutoFit/>
          </a:bodyPr>
          <a:lstStyle/>
          <a:p>
            <a:r>
              <a:rPr lang="en-US" dirty="0"/>
              <a:t>-Face swap with </a:t>
            </a:r>
            <a:r>
              <a:rPr lang="en-US" dirty="0" err="1"/>
              <a:t>DeepFake</a:t>
            </a:r>
            <a:r>
              <a:rPr lang="en-US" dirty="0"/>
              <a:t> Algorithm</a:t>
            </a:r>
          </a:p>
        </p:txBody>
      </p:sp>
    </p:spTree>
    <p:extLst>
      <p:ext uri="{BB962C8B-B14F-4D97-AF65-F5344CB8AC3E}">
        <p14:creationId xmlns:p14="http://schemas.microsoft.com/office/powerpoint/2010/main" val="3632625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CGIFill</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16</a:t>
            </a:fld>
            <a:endParaRPr lang="en-US"/>
          </a:p>
        </p:txBody>
      </p:sp>
      <p:sp>
        <p:nvSpPr>
          <p:cNvPr id="4" name="TextBox 3"/>
          <p:cNvSpPr txBox="1"/>
          <p:nvPr/>
        </p:nvSpPr>
        <p:spPr>
          <a:xfrm>
            <a:off x="361188" y="1248156"/>
            <a:ext cx="8097012" cy="369332"/>
          </a:xfrm>
          <a:prstGeom prst="rect">
            <a:avLst/>
          </a:prstGeom>
          <a:noFill/>
        </p:spPr>
        <p:txBody>
          <a:bodyPr wrap="square" rtlCol="0">
            <a:spAutoFit/>
          </a:bodyPr>
          <a:lstStyle/>
          <a:p>
            <a:r>
              <a:rPr lang="en-US" dirty="0"/>
              <a:t>Fill an area with a CGI Pattern</a:t>
            </a:r>
          </a:p>
        </p:txBody>
      </p:sp>
      <p:pic>
        <p:nvPicPr>
          <p:cNvPr id="5" name="Picture 4"/>
          <p:cNvPicPr>
            <a:picLocks noChangeAspect="1"/>
          </p:cNvPicPr>
          <p:nvPr/>
        </p:nvPicPr>
        <p:blipFill>
          <a:blip r:embed="rId2"/>
          <a:stretch>
            <a:fillRect/>
          </a:stretch>
        </p:blipFill>
        <p:spPr>
          <a:xfrm>
            <a:off x="955219" y="1742387"/>
            <a:ext cx="2765864" cy="3690069"/>
          </a:xfrm>
          <a:prstGeom prst="rect">
            <a:avLst/>
          </a:prstGeom>
        </p:spPr>
      </p:pic>
      <p:sp>
        <p:nvSpPr>
          <p:cNvPr id="6" name="TextBox 5"/>
          <p:cNvSpPr txBox="1"/>
          <p:nvPr/>
        </p:nvSpPr>
        <p:spPr>
          <a:xfrm>
            <a:off x="955219" y="5590543"/>
            <a:ext cx="1633574" cy="369332"/>
          </a:xfrm>
          <a:prstGeom prst="rect">
            <a:avLst/>
          </a:prstGeom>
          <a:noFill/>
        </p:spPr>
        <p:txBody>
          <a:bodyPr wrap="square" rtlCol="0">
            <a:spAutoFit/>
          </a:bodyPr>
          <a:lstStyle/>
          <a:p>
            <a:r>
              <a:rPr lang="en-US"/>
              <a:t>original</a:t>
            </a:r>
          </a:p>
        </p:txBody>
      </p:sp>
      <p:sp>
        <p:nvSpPr>
          <p:cNvPr id="8" name="TextBox 7"/>
          <p:cNvSpPr txBox="1"/>
          <p:nvPr/>
        </p:nvSpPr>
        <p:spPr>
          <a:xfrm>
            <a:off x="3853511" y="5558275"/>
            <a:ext cx="1633574" cy="369332"/>
          </a:xfrm>
          <a:prstGeom prst="rect">
            <a:avLst/>
          </a:prstGeom>
          <a:noFill/>
        </p:spPr>
        <p:txBody>
          <a:bodyPr wrap="square" rtlCol="0">
            <a:spAutoFit/>
          </a:bodyPr>
          <a:lstStyle/>
          <a:p>
            <a:r>
              <a:rPr lang="en-US"/>
              <a:t> with pattern</a:t>
            </a:r>
          </a:p>
        </p:txBody>
      </p:sp>
      <p:pic>
        <p:nvPicPr>
          <p:cNvPr id="7" name="Picture 6"/>
          <p:cNvPicPr>
            <a:picLocks noChangeAspect="1"/>
          </p:cNvPicPr>
          <p:nvPr/>
        </p:nvPicPr>
        <p:blipFill>
          <a:blip r:embed="rId3"/>
          <a:stretch>
            <a:fillRect/>
          </a:stretch>
        </p:blipFill>
        <p:spPr>
          <a:xfrm>
            <a:off x="3941064" y="1742386"/>
            <a:ext cx="2755703" cy="3690069"/>
          </a:xfrm>
          <a:prstGeom prst="rect">
            <a:avLst/>
          </a:prstGeom>
        </p:spPr>
      </p:pic>
      <p:sp>
        <p:nvSpPr>
          <p:cNvPr id="10" name="Rectangle 9"/>
          <p:cNvSpPr/>
          <p:nvPr/>
        </p:nvSpPr>
        <p:spPr bwMode="auto">
          <a:xfrm>
            <a:off x="955219" y="3394850"/>
            <a:ext cx="1060704" cy="2037605"/>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11" name="Rectangle 10"/>
          <p:cNvSpPr/>
          <p:nvPr/>
        </p:nvSpPr>
        <p:spPr bwMode="auto">
          <a:xfrm>
            <a:off x="3941064" y="3361182"/>
            <a:ext cx="1060704" cy="2037605"/>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9" name="TextBox 8">
            <a:extLst>
              <a:ext uri="{FF2B5EF4-FFF2-40B4-BE49-F238E27FC236}">
                <a16:creationId xmlns:a16="http://schemas.microsoft.com/office/drawing/2014/main" xmlns="" id="{616B77FF-DFB7-41AA-ACFE-30D561F6DC17}"/>
              </a:ext>
            </a:extLst>
          </p:cNvPr>
          <p:cNvSpPr txBox="1"/>
          <p:nvPr/>
        </p:nvSpPr>
        <p:spPr>
          <a:xfrm>
            <a:off x="361188" y="898125"/>
            <a:ext cx="4162567" cy="400110"/>
          </a:xfrm>
          <a:prstGeom prst="rect">
            <a:avLst/>
          </a:prstGeom>
          <a:noFill/>
        </p:spPr>
        <p:txBody>
          <a:bodyPr wrap="square" rtlCol="0">
            <a:spAutoFit/>
          </a:bodyPr>
          <a:lstStyle/>
          <a:p>
            <a:r>
              <a:rPr lang="en-US" sz="2000" dirty="0"/>
              <a:t>Pattern</a:t>
            </a:r>
            <a:r>
              <a:rPr lang="en-US" dirty="0"/>
              <a:t>:</a:t>
            </a:r>
          </a:p>
        </p:txBody>
      </p:sp>
    </p:spTree>
    <p:extLst>
      <p:ext uri="{BB962C8B-B14F-4D97-AF65-F5344CB8AC3E}">
        <p14:creationId xmlns:p14="http://schemas.microsoft.com/office/powerpoint/2010/main" val="1431490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CGIFill</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17</a:t>
            </a:fld>
            <a:endParaRPr lang="en-US"/>
          </a:p>
        </p:txBody>
      </p:sp>
      <p:pic>
        <p:nvPicPr>
          <p:cNvPr id="4" name="Picture 3"/>
          <p:cNvPicPr>
            <a:picLocks noChangeAspect="1"/>
          </p:cNvPicPr>
          <p:nvPr/>
        </p:nvPicPr>
        <p:blipFill>
          <a:blip r:embed="rId2"/>
          <a:stretch>
            <a:fillRect/>
          </a:stretch>
        </p:blipFill>
        <p:spPr>
          <a:xfrm>
            <a:off x="1089532" y="1656451"/>
            <a:ext cx="2765864" cy="3690069"/>
          </a:xfrm>
          <a:prstGeom prst="rect">
            <a:avLst/>
          </a:prstGeom>
        </p:spPr>
      </p:pic>
      <p:sp>
        <p:nvSpPr>
          <p:cNvPr id="5" name="TextBox 4"/>
          <p:cNvSpPr txBox="1"/>
          <p:nvPr/>
        </p:nvSpPr>
        <p:spPr>
          <a:xfrm>
            <a:off x="1089532" y="5346519"/>
            <a:ext cx="1633574" cy="369332"/>
          </a:xfrm>
          <a:prstGeom prst="rect">
            <a:avLst/>
          </a:prstGeom>
          <a:noFill/>
        </p:spPr>
        <p:txBody>
          <a:bodyPr wrap="square" rtlCol="0">
            <a:spAutoFit/>
          </a:bodyPr>
          <a:lstStyle/>
          <a:p>
            <a:r>
              <a:rPr lang="en-US"/>
              <a:t>original</a:t>
            </a:r>
          </a:p>
        </p:txBody>
      </p:sp>
      <p:sp>
        <p:nvSpPr>
          <p:cNvPr id="7" name="TextBox 6"/>
          <p:cNvSpPr txBox="1"/>
          <p:nvPr/>
        </p:nvSpPr>
        <p:spPr>
          <a:xfrm>
            <a:off x="4023214" y="5318374"/>
            <a:ext cx="1633574" cy="369332"/>
          </a:xfrm>
          <a:prstGeom prst="rect">
            <a:avLst/>
          </a:prstGeom>
          <a:noFill/>
        </p:spPr>
        <p:txBody>
          <a:bodyPr wrap="square" rtlCol="0">
            <a:spAutoFit/>
          </a:bodyPr>
          <a:lstStyle/>
          <a:p>
            <a:r>
              <a:rPr lang="en-US"/>
              <a:t>Fill</a:t>
            </a:r>
          </a:p>
        </p:txBody>
      </p:sp>
      <p:pic>
        <p:nvPicPr>
          <p:cNvPr id="8" name="Picture 7"/>
          <p:cNvPicPr>
            <a:picLocks noChangeAspect="1"/>
          </p:cNvPicPr>
          <p:nvPr/>
        </p:nvPicPr>
        <p:blipFill>
          <a:blip r:embed="rId2"/>
          <a:stretch>
            <a:fillRect/>
          </a:stretch>
        </p:blipFill>
        <p:spPr>
          <a:xfrm>
            <a:off x="4023214" y="1656450"/>
            <a:ext cx="2765864" cy="3690069"/>
          </a:xfrm>
          <a:prstGeom prst="rect">
            <a:avLst/>
          </a:prstGeom>
        </p:spPr>
      </p:pic>
      <p:pic>
        <p:nvPicPr>
          <p:cNvPr id="6" name="Picture 5"/>
          <p:cNvPicPr>
            <a:picLocks noChangeAspect="1"/>
          </p:cNvPicPr>
          <p:nvPr/>
        </p:nvPicPr>
        <p:blipFill>
          <a:blip r:embed="rId3"/>
          <a:stretch>
            <a:fillRect/>
          </a:stretch>
        </p:blipFill>
        <p:spPr>
          <a:xfrm>
            <a:off x="5997743" y="2708808"/>
            <a:ext cx="554390" cy="740842"/>
          </a:xfrm>
          <a:prstGeom prst="rect">
            <a:avLst/>
          </a:prstGeom>
        </p:spPr>
      </p:pic>
      <p:sp>
        <p:nvSpPr>
          <p:cNvPr id="9" name="TextBox 8"/>
          <p:cNvSpPr txBox="1"/>
          <p:nvPr/>
        </p:nvSpPr>
        <p:spPr>
          <a:xfrm>
            <a:off x="499992" y="945931"/>
            <a:ext cx="8031405" cy="369332"/>
          </a:xfrm>
          <a:prstGeom prst="rect">
            <a:avLst/>
          </a:prstGeom>
          <a:noFill/>
        </p:spPr>
        <p:txBody>
          <a:bodyPr wrap="square" rtlCol="0">
            <a:spAutoFit/>
          </a:bodyPr>
          <a:lstStyle/>
          <a:p>
            <a:r>
              <a:rPr lang="en-US" dirty="0"/>
              <a:t>Fill uniform color is used to make a solid color area in an image. </a:t>
            </a:r>
          </a:p>
        </p:txBody>
      </p:sp>
    </p:spTree>
    <p:extLst>
      <p:ext uri="{BB962C8B-B14F-4D97-AF65-F5344CB8AC3E}">
        <p14:creationId xmlns:p14="http://schemas.microsoft.com/office/powerpoint/2010/main" val="4081352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CGIFill</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18</a:t>
            </a:fld>
            <a:endParaRPr lang="en-US"/>
          </a:p>
        </p:txBody>
      </p:sp>
      <p:pic>
        <p:nvPicPr>
          <p:cNvPr id="5" name="Picture 4">
            <a:extLst>
              <a:ext uri="{FF2B5EF4-FFF2-40B4-BE49-F238E27FC236}">
                <a16:creationId xmlns:a16="http://schemas.microsoft.com/office/drawing/2014/main" xmlns="" id="{B7A426F3-3751-4226-8D27-760E5C9BC05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056" b="90000" l="313" r="90000">
                        <a14:foregroundMark x1="21042" y1="41528" x2="21042" y2="41528"/>
                        <a14:foregroundMark x1="12083" y1="35972" x2="6563" y2="33194"/>
                        <a14:foregroundMark x1="6563" y1="33194" x2="12604" y2="31389"/>
                        <a14:foregroundMark x1="12604" y1="31389" x2="25521" y2="32778"/>
                        <a14:foregroundMark x1="25521" y1="32778" x2="29792" y2="34722"/>
                        <a14:foregroundMark x1="5729" y1="30694" x2="5729" y2="30694"/>
                        <a14:foregroundMark x1="13854" y1="53333" x2="17917" y2="78611"/>
                        <a14:foregroundMark x1="17917" y1="78611" x2="21458" y2="71667"/>
                        <a14:foregroundMark x1="21458" y1="71667" x2="21563" y2="45417"/>
                        <a14:foregroundMark x1="24479" y1="46389" x2="27813" y2="53333"/>
                        <a14:foregroundMark x1="27813" y1="53333" x2="28438" y2="73472"/>
                        <a14:foregroundMark x1="28438" y1="73472" x2="26771" y2="73472"/>
                        <a14:foregroundMark x1="28438" y1="79722" x2="28438" y2="79722"/>
                        <a14:foregroundMark x1="28438" y1="79722" x2="28438" y2="79722"/>
                        <a14:foregroundMark x1="28438" y1="79722" x2="21979" y2="85000"/>
                        <a14:foregroundMark x1="21979" y1="85000" x2="16875" y2="81389"/>
                        <a14:foregroundMark x1="16875" y1="81389" x2="11250" y2="81806"/>
                        <a14:foregroundMark x1="11250" y1="81806" x2="10833" y2="81528"/>
                        <a14:foregroundMark x1="5417" y1="87361" x2="26458" y2="88750"/>
                        <a14:foregroundMark x1="30625" y1="86806" x2="28854" y2="72500"/>
                        <a14:foregroundMark x1="5625" y1="34306" x2="8750" y2="31528"/>
                        <a14:foregroundMark x1="8542" y1="29444" x2="8542" y2="29444"/>
                        <a14:foregroundMark x1="9792" y1="28611" x2="4063" y2="29167"/>
                        <a14:foregroundMark x1="4063" y1="29167" x2="8750" y2="27639"/>
                        <a14:foregroundMark x1="8750" y1="27639" x2="4063" y2="28889"/>
                        <a14:foregroundMark x1="3854" y1="29583" x2="3854" y2="29583"/>
                        <a14:foregroundMark x1="6250" y1="28333" x2="6250" y2="28333"/>
                        <a14:foregroundMark x1="9063" y1="29583" x2="9583" y2="28889"/>
                        <a14:foregroundMark x1="6146" y1="32639" x2="12188" y2="31389"/>
                        <a14:foregroundMark x1="12188" y1="31389" x2="24271" y2="34028"/>
                        <a14:foregroundMark x1="24271" y1="34028" x2="29896" y2="33194"/>
                        <a14:foregroundMark x1="29896" y1="33194" x2="31563" y2="33194"/>
                        <a14:foregroundMark x1="6146" y1="32778" x2="9792" y2="29861"/>
                        <a14:foregroundMark x1="64896" y1="55833" x2="64896" y2="55833"/>
                        <a14:foregroundMark x1="49792" y1="32917" x2="77083" y2="34583"/>
                        <a14:foregroundMark x1="77500" y1="32917" x2="71979" y2="31389"/>
                        <a14:foregroundMark x1="71979" y1="31389" x2="56458" y2="32083"/>
                        <a14:foregroundMark x1="50208" y1="28194" x2="54583" y2="28472"/>
                        <a14:foregroundMark x1="54583" y1="28472" x2="48854" y2="28056"/>
                        <a14:foregroundMark x1="48854" y1="28056" x2="54688" y2="27639"/>
                        <a14:foregroundMark x1="54688" y1="27639" x2="50313" y2="27500"/>
                        <a14:foregroundMark x1="50313" y1="27500" x2="55000" y2="26667"/>
                        <a14:foregroundMark x1="9583" y1="27639" x2="3854" y2="28333"/>
                        <a14:foregroundMark x1="3854" y1="28333" x2="5208" y2="28056"/>
                        <a14:foregroundMark x1="3958" y1="17639" x2="3958" y2="17639"/>
                        <a14:foregroundMark x1="3958" y1="17639" x2="9583" y2="15972"/>
                        <a14:foregroundMark x1="9583" y1="15972" x2="21563" y2="18194"/>
                        <a14:foregroundMark x1="21563" y1="18194" x2="28125" y2="17639"/>
                        <a14:foregroundMark x1="28125" y1="17639" x2="33646" y2="19583"/>
                        <a14:foregroundMark x1="33646" y1="19583" x2="39271" y2="17639"/>
                        <a14:foregroundMark x1="39271" y1="17639" x2="41563" y2="18750"/>
                        <a14:foregroundMark x1="62813" y1="17222" x2="51354" y2="15417"/>
                        <a14:foregroundMark x1="51354" y1="15417" x2="10417" y2="16806"/>
                        <a14:foregroundMark x1="4063" y1="17222" x2="10000" y2="16528"/>
                        <a14:foregroundMark x1="10000" y1="16528" x2="15625" y2="17500"/>
                        <a14:foregroundMark x1="15625" y1="17500" x2="9375" y2="18472"/>
                        <a14:foregroundMark x1="9375" y1="18472" x2="10104" y2="17083"/>
                        <a14:foregroundMark x1="10104" y1="17083" x2="4375" y2="16389"/>
                        <a14:foregroundMark x1="4375" y1="16389" x2="16042" y2="16944"/>
                        <a14:foregroundMark x1="16042" y1="16944" x2="13333" y2="18056"/>
                        <a14:foregroundMark x1="25729" y1="18056" x2="31979" y2="17222"/>
                        <a14:foregroundMark x1="41354" y1="17361" x2="47083" y2="17083"/>
                        <a14:foregroundMark x1="47083" y1="17083" x2="64167" y2="18056"/>
                        <a14:foregroundMark x1="64167" y1="18056" x2="52917" y2="16944"/>
                        <a14:foregroundMark x1="49896" y1="17222" x2="62292" y2="16111"/>
                        <a14:foregroundMark x1="62292" y1="16111" x2="63438" y2="16250"/>
                        <a14:foregroundMark x1="64375" y1="16667" x2="60104" y2="14167"/>
                        <a14:foregroundMark x1="54688" y1="36667" x2="60833" y2="37361"/>
                        <a14:foregroundMark x1="60833" y1="37361" x2="66875" y2="36389"/>
                        <a14:foregroundMark x1="66875" y1="36389" x2="73125" y2="37083"/>
                        <a14:foregroundMark x1="73125" y1="37083" x2="75417" y2="36806"/>
                        <a14:foregroundMark x1="75417" y1="36806" x2="67917" y2="38194"/>
                        <a14:foregroundMark x1="67917" y1="38194" x2="56458" y2="35139"/>
                        <a14:foregroundMark x1="56458" y1="35139" x2="52083" y2="35417"/>
                        <a14:foregroundMark x1="13542" y1="71944" x2="13229" y2="63056"/>
                        <a14:foregroundMark x1="13229" y1="63056" x2="12292" y2="59306"/>
                        <a14:foregroundMark x1="26458" y1="77917" x2="24479" y2="69861"/>
                        <a14:foregroundMark x1="24479" y1="69861" x2="27187" y2="79861"/>
                        <a14:foregroundMark x1="73438" y1="50139" x2="73438" y2="50139"/>
                        <a14:foregroundMark x1="4063" y1="27222" x2="8333" y2="27778"/>
                        <a14:foregroundMark x1="4271" y1="17778" x2="10729" y2="18611"/>
                        <a14:foregroundMark x1="10729" y1="18611" x2="5208" y2="16806"/>
                        <a14:foregroundMark x1="5208" y1="16806" x2="11146" y2="17639"/>
                        <a14:foregroundMark x1="11146" y1="17639" x2="11146" y2="17778"/>
                        <a14:foregroundMark x1="10833" y1="19583" x2="17708" y2="17222"/>
                        <a14:foregroundMark x1="17708" y1="17222" x2="9896" y2="20417"/>
                        <a14:foregroundMark x1="9896" y1="20417" x2="15313" y2="18611"/>
                        <a14:foregroundMark x1="15313" y1="18611" x2="9063" y2="16250"/>
                        <a14:foregroundMark x1="9063" y1="16250" x2="3021" y2="17222"/>
                        <a14:foregroundMark x1="3021" y1="17222" x2="21563" y2="18889"/>
                        <a14:foregroundMark x1="21563" y1="18889" x2="27917" y2="17917"/>
                        <a14:foregroundMark x1="27917" y1="17917" x2="16667" y2="18333"/>
                        <a14:foregroundMark x1="16667" y1="18333" x2="11146" y2="21528"/>
                        <a14:foregroundMark x1="11146" y1="21528" x2="16250" y2="17778"/>
                        <a14:foregroundMark x1="16250" y1="17778" x2="21875" y2="17222"/>
                        <a14:foregroundMark x1="21875" y1="17222" x2="14583" y2="19861"/>
                        <a14:foregroundMark x1="14583" y1="19861" x2="8750" y2="16667"/>
                        <a14:foregroundMark x1="8750" y1="16667" x2="18438" y2="16389"/>
                        <a14:foregroundMark x1="18438" y1="16389" x2="23958" y2="17639"/>
                        <a14:foregroundMark x1="23958" y1="17639" x2="33021" y2="16389"/>
                        <a14:foregroundMark x1="33021" y1="16389" x2="38854" y2="16528"/>
                        <a14:foregroundMark x1="38854" y1="16528" x2="25313" y2="13750"/>
                        <a14:foregroundMark x1="25313" y1="13750" x2="37500" y2="16111"/>
                        <a14:foregroundMark x1="37500" y1="16111" x2="19896" y2="18611"/>
                        <a14:foregroundMark x1="19896" y1="18611" x2="25417" y2="16806"/>
                        <a14:foregroundMark x1="25417" y1="16806" x2="18958" y2="16806"/>
                        <a14:foregroundMark x1="18958" y1="16806" x2="30833" y2="20556"/>
                        <a14:foregroundMark x1="6146" y1="18333" x2="313" y2="16528"/>
                        <a14:foregroundMark x1="313" y1="16528" x2="14896" y2="14167"/>
                        <a14:foregroundMark x1="14896" y1="14167" x2="26354" y2="16111"/>
                        <a14:foregroundMark x1="36250" y1="19444" x2="41979" y2="17222"/>
                        <a14:foregroundMark x1="41979" y1="17222" x2="50521" y2="18333"/>
                        <a14:foregroundMark x1="50521" y1="18333" x2="41979" y2="17778"/>
                        <a14:foregroundMark x1="41979" y1="17778" x2="44167" y2="17222"/>
                        <a14:foregroundMark x1="43958" y1="17500" x2="51771" y2="18611"/>
                        <a14:foregroundMark x1="51771" y1="18611" x2="46042" y2="15833"/>
                        <a14:foregroundMark x1="46042" y1="15833" x2="58958" y2="16806"/>
                        <a14:foregroundMark x1="58958" y1="16806" x2="53542" y2="15278"/>
                        <a14:foregroundMark x1="53542" y1="15278" x2="46979" y2="18333"/>
                        <a14:foregroundMark x1="46979" y1="18333" x2="53542" y2="17778"/>
                        <a14:foregroundMark x1="53542" y1="17778" x2="47396" y2="18889"/>
                        <a14:foregroundMark x1="47396" y1="18889" x2="53958" y2="17222"/>
                        <a14:foregroundMark x1="53958" y1="17222" x2="65208" y2="18333"/>
                        <a14:foregroundMark x1="49583" y1="29583" x2="55521" y2="29028"/>
                        <a14:foregroundMark x1="55521" y1="29028" x2="55000" y2="29583"/>
                        <a14:foregroundMark x1="51979" y1="28750" x2="56354" y2="28472"/>
                        <a14:foregroundMark x1="4896" y1="30000" x2="6667" y2="30000"/>
                        <a14:foregroundMark x1="4063" y1="18333" x2="9375" y2="21250"/>
                        <a14:foregroundMark x1="9375" y1="21250" x2="3646" y2="16806"/>
                        <a14:foregroundMark x1="3646" y1="16806" x2="7187" y2="15972"/>
                        <a14:backgroundMark x1="3125" y1="5417" x2="8125" y2="6111"/>
                        <a14:backgroundMark x1="5521" y1="4583" x2="1667" y2="4861"/>
                        <a14:backgroundMark x1="5625" y1="13056" x2="3750" y2="10556"/>
                      </a14:backgroundRemoval>
                    </a14:imgEffect>
                  </a14:imgLayer>
                </a14:imgProps>
              </a:ext>
              <a:ext uri="{28A0092B-C50C-407E-A947-70E740481C1C}">
                <a14:useLocalDpi xmlns:a14="http://schemas.microsoft.com/office/drawing/2010/main" val="0"/>
              </a:ext>
            </a:extLst>
          </a:blip>
          <a:stretch>
            <a:fillRect/>
          </a:stretch>
        </p:blipFill>
        <p:spPr>
          <a:xfrm>
            <a:off x="320564" y="860946"/>
            <a:ext cx="8579071" cy="5772151"/>
          </a:xfrm>
          <a:prstGeom prst="rect">
            <a:avLst/>
          </a:prstGeom>
        </p:spPr>
      </p:pic>
    </p:spTree>
    <p:extLst>
      <p:ext uri="{BB962C8B-B14F-4D97-AF65-F5344CB8AC3E}">
        <p14:creationId xmlns:p14="http://schemas.microsoft.com/office/powerpoint/2010/main" val="2938095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SynthesizeGAN</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19</a:t>
            </a:fld>
            <a:endParaRPr lang="en-US"/>
          </a:p>
        </p:txBody>
      </p:sp>
      <p:sp>
        <p:nvSpPr>
          <p:cNvPr id="7" name="TextBox 6">
            <a:extLst>
              <a:ext uri="{FF2B5EF4-FFF2-40B4-BE49-F238E27FC236}">
                <a16:creationId xmlns:a16="http://schemas.microsoft.com/office/drawing/2014/main" xmlns="" id="{DA492C45-AC9C-49CB-8E68-367F521A7906}"/>
              </a:ext>
            </a:extLst>
          </p:cNvPr>
          <p:cNvSpPr txBox="1"/>
          <p:nvPr/>
        </p:nvSpPr>
        <p:spPr>
          <a:xfrm>
            <a:off x="530603" y="1060933"/>
            <a:ext cx="8082793" cy="861774"/>
          </a:xfrm>
          <a:prstGeom prst="rect">
            <a:avLst/>
          </a:prstGeom>
          <a:noFill/>
        </p:spPr>
        <p:txBody>
          <a:bodyPr wrap="square" rtlCol="0">
            <a:spAutoFit/>
          </a:bodyPr>
          <a:lstStyle/>
          <a:p>
            <a:r>
              <a:rPr lang="en-US" dirty="0"/>
              <a:t>- Synthesize an image using a trained GAN model and provided input</a:t>
            </a:r>
          </a:p>
          <a:p>
            <a:endParaRPr lang="en-US" sz="3200" dirty="0"/>
          </a:p>
        </p:txBody>
      </p:sp>
    </p:spTree>
    <p:extLst>
      <p:ext uri="{BB962C8B-B14F-4D97-AF65-F5344CB8AC3E}">
        <p14:creationId xmlns:p14="http://schemas.microsoft.com/office/powerpoint/2010/main" val="2978735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254392"/>
            <a:ext cx="7913077" cy="674932"/>
          </a:xfrm>
        </p:spPr>
        <p:txBody>
          <a:bodyPr>
            <a:normAutofit/>
          </a:bodyPr>
          <a:lstStyle/>
          <a:p>
            <a:r>
              <a:rPr lang="en-US" b="1">
                <a:latin typeface="Arial" panose="020B0604020202020204" pitchFamily="34" charset="0"/>
                <a:cs typeface="Arial" panose="020B0604020202020204" pitchFamily="34" charset="0"/>
              </a:rPr>
              <a:t>Introduction</a:t>
            </a:r>
          </a:p>
        </p:txBody>
      </p:sp>
      <p:sp>
        <p:nvSpPr>
          <p:cNvPr id="5" name="TextBox 4"/>
          <p:cNvSpPr txBox="1"/>
          <p:nvPr/>
        </p:nvSpPr>
        <p:spPr>
          <a:xfrm>
            <a:off x="717206" y="1194549"/>
            <a:ext cx="6989740" cy="4862870"/>
          </a:xfrm>
          <a:prstGeom prst="rect">
            <a:avLst/>
          </a:prstGeom>
          <a:noFill/>
        </p:spPr>
        <p:txBody>
          <a:bodyPr wrap="square" rtlCol="0">
            <a:spAutoFit/>
          </a:bodyPr>
          <a:lstStyle/>
          <a:p>
            <a:pPr marL="342900" lvl="0" indent="-342900" defTabSz="914400" fontAlgn="base">
              <a:spcBef>
                <a:spcPct val="0"/>
              </a:spcBef>
              <a:spcAft>
                <a:spcPts val="1200"/>
              </a:spcAft>
              <a:buFont typeface="Arial" panose="020B0604020202020204" pitchFamily="34" charset="0"/>
              <a:buChar char="•"/>
            </a:pPr>
            <a:r>
              <a:rPr lang="en-US" sz="2000" noProof="0">
                <a:solidFill>
                  <a:srgbClr val="000000"/>
                </a:solidFill>
                <a:latin typeface="Arial" charset="0"/>
                <a:cs typeface="Arial" charset="0"/>
              </a:rPr>
              <a:t>This guide aims to define both visually and verbally which manipulation each operation is intended to represent.</a:t>
            </a:r>
          </a:p>
          <a:p>
            <a:pPr marL="342900" lvl="0" indent="-342900" defTabSz="914400" fontAlgn="base">
              <a:spcBef>
                <a:spcPct val="0"/>
              </a:spcBef>
              <a:spcAft>
                <a:spcPts val="1200"/>
              </a:spcAft>
              <a:buFont typeface="Arial" panose="020B0604020202020204" pitchFamily="34" charset="0"/>
              <a:buChar char="•"/>
            </a:pPr>
            <a:r>
              <a:rPr lang="en-US" sz="2000" noProof="0">
                <a:solidFill>
                  <a:srgbClr val="000000"/>
                </a:solidFill>
                <a:latin typeface="Arial" charset="0"/>
                <a:cs typeface="Arial" charset="0"/>
              </a:rPr>
              <a:t>Any combination of operations of can be used in manipulations. </a:t>
            </a:r>
          </a:p>
          <a:p>
            <a:pPr marL="342900" lvl="0" indent="-342900" defTabSz="914400" fontAlgn="base">
              <a:spcBef>
                <a:spcPct val="0"/>
              </a:spcBef>
              <a:spcAft>
                <a:spcPts val="1200"/>
              </a:spcAft>
              <a:buFont typeface="Arial" panose="020B0604020202020204" pitchFamily="34" charset="0"/>
              <a:buChar char="•"/>
            </a:pPr>
            <a:r>
              <a:rPr lang="en-US" sz="2000">
                <a:solidFill>
                  <a:srgbClr val="000000"/>
                </a:solidFill>
                <a:latin typeface="Arial" charset="0"/>
                <a:cs typeface="Arial" charset="0"/>
              </a:rPr>
              <a:t>Operations expect specific input. </a:t>
            </a:r>
          </a:p>
          <a:p>
            <a:pPr marL="342900" lvl="0" indent="-342900" defTabSz="914400" fontAlgn="base">
              <a:spcBef>
                <a:spcPct val="0"/>
              </a:spcBef>
              <a:spcAft>
                <a:spcPts val="1200"/>
              </a:spcAft>
              <a:buFont typeface="Arial" panose="020B0604020202020204" pitchFamily="34" charset="0"/>
              <a:buChar char="•"/>
            </a:pPr>
            <a:r>
              <a:rPr lang="en-US" sz="2000" noProof="0">
                <a:solidFill>
                  <a:srgbClr val="000000"/>
                </a:solidFill>
                <a:latin typeface="Arial" charset="0"/>
                <a:cs typeface="Arial" charset="0"/>
              </a:rPr>
              <a:t>Change masks and operations that contribute to the Composite must be checked for accuracy.</a:t>
            </a:r>
          </a:p>
          <a:p>
            <a:pPr marL="342900" lvl="0" indent="-342900" defTabSz="914400" fontAlgn="base">
              <a:spcBef>
                <a:spcPct val="0"/>
              </a:spcBef>
              <a:spcAft>
                <a:spcPts val="1200"/>
              </a:spcAft>
              <a:buFont typeface="Arial" panose="020B0604020202020204" pitchFamily="34" charset="0"/>
              <a:buChar char="•"/>
            </a:pPr>
            <a:r>
              <a:rPr lang="en-US" sz="2000">
                <a:solidFill>
                  <a:srgbClr val="000000"/>
                </a:solidFill>
                <a:latin typeface="Arial" charset="0"/>
                <a:cs typeface="Arial" charset="0"/>
              </a:rPr>
              <a:t>Operations can both effect a whole image/video (globally) or parts (locally)</a:t>
            </a:r>
            <a:endParaRPr lang="en-US" sz="2000" noProof="0">
              <a:solidFill>
                <a:srgbClr val="000000"/>
              </a:solidFill>
              <a:latin typeface="Arial" charset="0"/>
              <a:cs typeface="Arial" charset="0"/>
            </a:endParaRPr>
          </a:p>
          <a:p>
            <a:pPr marL="342900" lvl="0" indent="-342900" defTabSz="914400" fontAlgn="base">
              <a:spcBef>
                <a:spcPct val="0"/>
              </a:spcBef>
              <a:spcAft>
                <a:spcPts val="1200"/>
              </a:spcAft>
              <a:buFont typeface="Arial" panose="020B0604020202020204" pitchFamily="34" charset="0"/>
              <a:buChar char="•"/>
            </a:pPr>
            <a:endParaRPr lang="en-US" sz="2000" noProof="0">
              <a:solidFill>
                <a:srgbClr val="000000"/>
              </a:solidFill>
              <a:latin typeface="Arial" charset="0"/>
              <a:cs typeface="Arial" charset="0"/>
            </a:endParaRPr>
          </a:p>
          <a:p>
            <a:pPr lvl="0" defTabSz="914400" fontAlgn="base">
              <a:spcBef>
                <a:spcPct val="0"/>
              </a:spcBef>
              <a:spcAft>
                <a:spcPts val="1200"/>
              </a:spcAft>
            </a:pPr>
            <a:endParaRPr lang="en-US" sz="2000" noProof="0">
              <a:solidFill>
                <a:srgbClr val="000000"/>
              </a:solidFill>
              <a:latin typeface="Arial" charset="0"/>
              <a:cs typeface="Arial" charset="0"/>
            </a:endParaRPr>
          </a:p>
          <a:p>
            <a:pPr lvl="0" defTabSz="914400" fontAlgn="base">
              <a:spcBef>
                <a:spcPct val="0"/>
              </a:spcBef>
              <a:spcAft>
                <a:spcPts val="1200"/>
              </a:spcAft>
            </a:pPr>
            <a:endParaRPr kumimoji="0" lang="en-US" sz="2000" b="0" i="0" u="none" strike="noStrike" kern="1200" cap="none" spc="0" normalizeH="0" baseline="0" noProof="0">
              <a:ln>
                <a:noFill/>
              </a:ln>
              <a:solidFill>
                <a:srgbClr val="000000"/>
              </a:solidFill>
              <a:effectLst/>
              <a:uLnTx/>
              <a:uFillTx/>
              <a:latin typeface="Arial" charset="0"/>
              <a:cs typeface="Arial" charset="0"/>
            </a:endParaRPr>
          </a:p>
        </p:txBody>
      </p:sp>
      <p:sp>
        <p:nvSpPr>
          <p:cNvPr id="3" name="Slide Number Placeholder 2"/>
          <p:cNvSpPr>
            <a:spLocks noGrp="1"/>
          </p:cNvSpPr>
          <p:nvPr>
            <p:ph type="sldNum" sz="quarter" idx="12"/>
          </p:nvPr>
        </p:nvSpPr>
        <p:spPr/>
        <p:txBody>
          <a:bodyPr/>
          <a:lstStyle/>
          <a:p>
            <a:fld id="{0B6825B9-5EF3-4D61-85E6-7A556E07D9C3}" type="slidenum">
              <a:rPr lang="en-US" smtClean="0"/>
              <a:t>2</a:t>
            </a:fld>
            <a:endParaRPr lang="en-US"/>
          </a:p>
        </p:txBody>
      </p:sp>
    </p:spTree>
    <p:extLst>
      <p:ext uri="{BB962C8B-B14F-4D97-AF65-F5344CB8AC3E}">
        <p14:creationId xmlns:p14="http://schemas.microsoft.com/office/powerpoint/2010/main" val="4051159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SynthesizeVideo</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20</a:t>
            </a:fld>
            <a:endParaRPr lang="en-US"/>
          </a:p>
        </p:txBody>
      </p:sp>
      <p:sp>
        <p:nvSpPr>
          <p:cNvPr id="4" name="TextBox 3">
            <a:extLst>
              <a:ext uri="{FF2B5EF4-FFF2-40B4-BE49-F238E27FC236}">
                <a16:creationId xmlns:a16="http://schemas.microsoft.com/office/drawing/2014/main" xmlns="" id="{DE2AE835-CC8E-4782-A902-6F6E25D8B556}"/>
              </a:ext>
            </a:extLst>
          </p:cNvPr>
          <p:cNvSpPr txBox="1"/>
          <p:nvPr/>
        </p:nvSpPr>
        <p:spPr>
          <a:xfrm>
            <a:off x="713984" y="1227551"/>
            <a:ext cx="7867954" cy="646331"/>
          </a:xfrm>
          <a:prstGeom prst="rect">
            <a:avLst/>
          </a:prstGeom>
          <a:noFill/>
        </p:spPr>
        <p:txBody>
          <a:bodyPr wrap="square" rtlCol="0">
            <a:spAutoFit/>
          </a:bodyPr>
          <a:lstStyle/>
          <a:p>
            <a:r>
              <a:rPr lang="en-US" dirty="0"/>
              <a:t>-Synthesize a video scene using a trained GAN model and provided </a:t>
            </a:r>
            <a:r>
              <a:rPr lang="en-US" dirty="0" smtClean="0"/>
              <a:t>input.</a:t>
            </a:r>
          </a:p>
          <a:p>
            <a:r>
              <a:rPr lang="en-US" dirty="0" smtClean="0"/>
              <a:t>The video is typically a base or donor node.</a:t>
            </a:r>
          </a:p>
        </p:txBody>
      </p:sp>
      <p:pic>
        <p:nvPicPr>
          <p:cNvPr id="5" name="Picture 4"/>
          <p:cNvPicPr>
            <a:picLocks noChangeAspect="1"/>
          </p:cNvPicPr>
          <p:nvPr/>
        </p:nvPicPr>
        <p:blipFill>
          <a:blip r:embed="rId2"/>
          <a:stretch>
            <a:fillRect/>
          </a:stretch>
        </p:blipFill>
        <p:spPr>
          <a:xfrm>
            <a:off x="2832100" y="1752600"/>
            <a:ext cx="3467100" cy="3340100"/>
          </a:xfrm>
          <a:prstGeom prst="rect">
            <a:avLst/>
          </a:prstGeom>
        </p:spPr>
      </p:pic>
    </p:spTree>
    <p:extLst>
      <p:ext uri="{BB962C8B-B14F-4D97-AF65-F5344CB8AC3E}">
        <p14:creationId xmlns:p14="http://schemas.microsoft.com/office/powerpoint/2010/main" val="391148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Gradient</a:t>
            </a:r>
          </a:p>
        </p:txBody>
      </p:sp>
      <p:sp>
        <p:nvSpPr>
          <p:cNvPr id="3" name="Slide Number Placeholder 2"/>
          <p:cNvSpPr>
            <a:spLocks noGrp="1"/>
          </p:cNvSpPr>
          <p:nvPr>
            <p:ph type="sldNum" sz="quarter" idx="12"/>
          </p:nvPr>
        </p:nvSpPr>
        <p:spPr/>
        <p:txBody>
          <a:bodyPr/>
          <a:lstStyle/>
          <a:p>
            <a:fld id="{0B6825B9-5EF3-4D61-85E6-7A556E07D9C3}" type="slidenum">
              <a:rPr lang="en-US" smtClean="0"/>
              <a:t>21</a:t>
            </a:fld>
            <a:endParaRPr lang="en-US"/>
          </a:p>
        </p:txBody>
      </p:sp>
      <p:sp>
        <p:nvSpPr>
          <p:cNvPr id="4" name="TextBox 3"/>
          <p:cNvSpPr txBox="1"/>
          <p:nvPr/>
        </p:nvSpPr>
        <p:spPr>
          <a:xfrm>
            <a:off x="361188" y="1248156"/>
            <a:ext cx="8097012" cy="369332"/>
          </a:xfrm>
          <a:prstGeom prst="rect">
            <a:avLst/>
          </a:prstGeom>
          <a:noFill/>
        </p:spPr>
        <p:txBody>
          <a:bodyPr wrap="square" rtlCol="0">
            <a:spAutoFit/>
          </a:bodyPr>
          <a:lstStyle/>
          <a:p>
            <a:r>
              <a:rPr lang="en-US"/>
              <a:t>Add Gradient on top of an image</a:t>
            </a:r>
          </a:p>
        </p:txBody>
      </p:sp>
      <p:pic>
        <p:nvPicPr>
          <p:cNvPr id="5" name="Picture 4"/>
          <p:cNvPicPr>
            <a:picLocks noChangeAspect="1"/>
          </p:cNvPicPr>
          <p:nvPr/>
        </p:nvPicPr>
        <p:blipFill>
          <a:blip r:embed="rId2"/>
          <a:stretch>
            <a:fillRect/>
          </a:stretch>
        </p:blipFill>
        <p:spPr>
          <a:xfrm>
            <a:off x="112890" y="1742387"/>
            <a:ext cx="2765864" cy="3690069"/>
          </a:xfrm>
          <a:prstGeom prst="rect">
            <a:avLst/>
          </a:prstGeom>
        </p:spPr>
      </p:pic>
      <p:sp>
        <p:nvSpPr>
          <p:cNvPr id="6" name="TextBox 5"/>
          <p:cNvSpPr txBox="1"/>
          <p:nvPr/>
        </p:nvSpPr>
        <p:spPr>
          <a:xfrm>
            <a:off x="112890" y="5590543"/>
            <a:ext cx="1633574" cy="369332"/>
          </a:xfrm>
          <a:prstGeom prst="rect">
            <a:avLst/>
          </a:prstGeom>
          <a:noFill/>
        </p:spPr>
        <p:txBody>
          <a:bodyPr wrap="square" rtlCol="0">
            <a:spAutoFit/>
          </a:bodyPr>
          <a:lstStyle/>
          <a:p>
            <a:r>
              <a:rPr lang="en-US"/>
              <a:t>original</a:t>
            </a:r>
          </a:p>
        </p:txBody>
      </p:sp>
      <p:sp>
        <p:nvSpPr>
          <p:cNvPr id="8" name="TextBox 7"/>
          <p:cNvSpPr txBox="1"/>
          <p:nvPr/>
        </p:nvSpPr>
        <p:spPr>
          <a:xfrm>
            <a:off x="3011182" y="5558275"/>
            <a:ext cx="1633574" cy="369332"/>
          </a:xfrm>
          <a:prstGeom prst="rect">
            <a:avLst/>
          </a:prstGeom>
          <a:noFill/>
        </p:spPr>
        <p:txBody>
          <a:bodyPr wrap="square" rtlCol="0">
            <a:spAutoFit/>
          </a:bodyPr>
          <a:lstStyle/>
          <a:p>
            <a:r>
              <a:rPr lang="en-US"/>
              <a:t> with gradient</a:t>
            </a:r>
          </a:p>
        </p:txBody>
      </p:sp>
      <p:pic>
        <p:nvPicPr>
          <p:cNvPr id="9" name="Picture 8"/>
          <p:cNvPicPr>
            <a:picLocks noChangeAspect="1"/>
          </p:cNvPicPr>
          <p:nvPr/>
        </p:nvPicPr>
        <p:blipFill>
          <a:blip r:embed="rId3"/>
          <a:stretch>
            <a:fillRect/>
          </a:stretch>
        </p:blipFill>
        <p:spPr>
          <a:xfrm>
            <a:off x="3085018" y="1742387"/>
            <a:ext cx="2770377" cy="3690069"/>
          </a:xfrm>
          <a:prstGeom prst="rect">
            <a:avLst/>
          </a:prstGeom>
        </p:spPr>
      </p:pic>
      <p:sp>
        <p:nvSpPr>
          <p:cNvPr id="10" name="Rectangle 9"/>
          <p:cNvSpPr/>
          <p:nvPr/>
        </p:nvSpPr>
        <p:spPr bwMode="auto">
          <a:xfrm>
            <a:off x="5905312" y="1742387"/>
            <a:ext cx="815303" cy="3690069"/>
          </a:xfrm>
          <a:prstGeom prst="rect">
            <a:avLst/>
          </a:prstGeom>
          <a:gradFill>
            <a:gsLst>
              <a:gs pos="0">
                <a:schemeClr val="tx1"/>
              </a:gs>
              <a:gs pos="35000">
                <a:schemeClr val="tx1">
                  <a:lumMod val="75000"/>
                  <a:lumOff val="25000"/>
                </a:schemeClr>
              </a:gs>
              <a:gs pos="100000">
                <a:schemeClr val="bg1"/>
              </a:gs>
            </a:gsLst>
            <a:lin ang="162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11" name="TextBox 10"/>
          <p:cNvSpPr txBox="1"/>
          <p:nvPr/>
        </p:nvSpPr>
        <p:spPr>
          <a:xfrm>
            <a:off x="6720614" y="1617488"/>
            <a:ext cx="2279243" cy="1200329"/>
          </a:xfrm>
          <a:prstGeom prst="rect">
            <a:avLst/>
          </a:prstGeom>
          <a:noFill/>
        </p:spPr>
        <p:txBody>
          <a:bodyPr wrap="square" rtlCol="0">
            <a:spAutoFit/>
          </a:bodyPr>
          <a:lstStyle/>
          <a:p>
            <a:r>
              <a:rPr lang="en-US"/>
              <a:t>A gradient CGI was added over the image to gradually darken the image</a:t>
            </a:r>
          </a:p>
        </p:txBody>
      </p:sp>
    </p:spTree>
    <p:extLst>
      <p:ext uri="{BB962C8B-B14F-4D97-AF65-F5344CB8AC3E}">
        <p14:creationId xmlns:p14="http://schemas.microsoft.com/office/powerpoint/2010/main" val="1271721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CGI</a:t>
            </a:r>
          </a:p>
        </p:txBody>
      </p:sp>
      <p:sp>
        <p:nvSpPr>
          <p:cNvPr id="3" name="Slide Number Placeholder 2"/>
          <p:cNvSpPr>
            <a:spLocks noGrp="1"/>
          </p:cNvSpPr>
          <p:nvPr>
            <p:ph type="sldNum" sz="quarter" idx="12"/>
          </p:nvPr>
        </p:nvSpPr>
        <p:spPr/>
        <p:txBody>
          <a:bodyPr/>
          <a:lstStyle/>
          <a:p>
            <a:fld id="{0B6825B9-5EF3-4D61-85E6-7A556E07D9C3}" type="slidenum">
              <a:rPr lang="en-US" smtClean="0"/>
              <a:t>22</a:t>
            </a:fld>
            <a:endParaRPr lang="en-US"/>
          </a:p>
        </p:txBody>
      </p:sp>
      <p:sp>
        <p:nvSpPr>
          <p:cNvPr id="4" name="TextBox 3"/>
          <p:cNvSpPr txBox="1"/>
          <p:nvPr/>
        </p:nvSpPr>
        <p:spPr>
          <a:xfrm>
            <a:off x="240597" y="1042484"/>
            <a:ext cx="2575052"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DigitalPenDraw</a:t>
            </a:r>
            <a:endParaRPr lang="en-US" dirty="0"/>
          </a:p>
          <a:p>
            <a:pPr marL="285750" indent="-285750">
              <a:buFont typeface="Arial" panose="020B0604020202020204" pitchFamily="34" charset="0"/>
              <a:buChar char="•"/>
            </a:pPr>
            <a:r>
              <a:rPr lang="en-US" dirty="0"/>
              <a:t>Handwriting</a:t>
            </a:r>
          </a:p>
          <a:p>
            <a:pPr marL="285750" indent="-285750">
              <a:buFont typeface="Arial" panose="020B0604020202020204" pitchFamily="34" charset="0"/>
              <a:buChar char="•"/>
            </a:pPr>
            <a:r>
              <a:rPr lang="en-US" dirty="0" err="1"/>
              <a:t>OverlayObject</a:t>
            </a:r>
            <a:endParaRPr lang="en-US" dirty="0"/>
          </a:p>
          <a:p>
            <a:pPr marL="285750" indent="-285750">
              <a:buFont typeface="Arial" panose="020B0604020202020204" pitchFamily="34" charset="0"/>
              <a:buChar char="•"/>
            </a:pPr>
            <a:r>
              <a:rPr lang="en-US" dirty="0" err="1"/>
              <a:t>OverlayText</a:t>
            </a:r>
            <a:endParaRPr lang="en-US" dirty="0"/>
          </a:p>
        </p:txBody>
      </p:sp>
      <p:pic>
        <p:nvPicPr>
          <p:cNvPr id="5" name="Picture 4"/>
          <p:cNvPicPr>
            <a:picLocks noChangeAspect="1"/>
          </p:cNvPicPr>
          <p:nvPr/>
        </p:nvPicPr>
        <p:blipFill>
          <a:blip r:embed="rId2"/>
          <a:stretch>
            <a:fillRect/>
          </a:stretch>
        </p:blipFill>
        <p:spPr>
          <a:xfrm>
            <a:off x="3112438" y="967364"/>
            <a:ext cx="2995323" cy="2004797"/>
          </a:xfrm>
          <a:prstGeom prst="rect">
            <a:avLst/>
          </a:prstGeom>
        </p:spPr>
      </p:pic>
      <p:pic>
        <p:nvPicPr>
          <p:cNvPr id="6" name="Picture 5"/>
          <p:cNvPicPr>
            <a:picLocks noChangeAspect="1"/>
          </p:cNvPicPr>
          <p:nvPr/>
        </p:nvPicPr>
        <p:blipFill>
          <a:blip r:embed="rId3"/>
          <a:stretch>
            <a:fillRect/>
          </a:stretch>
        </p:blipFill>
        <p:spPr>
          <a:xfrm>
            <a:off x="340142" y="3143590"/>
            <a:ext cx="3013075" cy="1938938"/>
          </a:xfrm>
          <a:prstGeom prst="rect">
            <a:avLst/>
          </a:prstGeom>
        </p:spPr>
      </p:pic>
      <p:sp>
        <p:nvSpPr>
          <p:cNvPr id="7" name="TextBox 6"/>
          <p:cNvSpPr txBox="1"/>
          <p:nvPr/>
        </p:nvSpPr>
        <p:spPr>
          <a:xfrm>
            <a:off x="3840063" y="5325158"/>
            <a:ext cx="2923309" cy="369332"/>
          </a:xfrm>
          <a:prstGeom prst="rect">
            <a:avLst/>
          </a:prstGeom>
          <a:noFill/>
        </p:spPr>
        <p:txBody>
          <a:bodyPr wrap="square" rtlCol="0">
            <a:spAutoFit/>
          </a:bodyPr>
          <a:lstStyle/>
          <a:p>
            <a:r>
              <a:rPr lang="en-US" dirty="0" err="1"/>
              <a:t>OverlayObject</a:t>
            </a:r>
            <a:endParaRPr lang="en-US" dirty="0"/>
          </a:p>
        </p:txBody>
      </p:sp>
      <p:pic>
        <p:nvPicPr>
          <p:cNvPr id="8" name="Picture 7"/>
          <p:cNvPicPr>
            <a:picLocks noChangeAspect="1"/>
          </p:cNvPicPr>
          <p:nvPr/>
        </p:nvPicPr>
        <p:blipFill>
          <a:blip r:embed="rId4"/>
          <a:stretch>
            <a:fillRect/>
          </a:stretch>
        </p:blipFill>
        <p:spPr>
          <a:xfrm>
            <a:off x="6220657" y="967364"/>
            <a:ext cx="2329039" cy="1892011"/>
          </a:xfrm>
          <a:prstGeom prst="rect">
            <a:avLst/>
          </a:prstGeom>
        </p:spPr>
      </p:pic>
      <p:sp>
        <p:nvSpPr>
          <p:cNvPr id="9" name="TextBox 8"/>
          <p:cNvSpPr txBox="1"/>
          <p:nvPr/>
        </p:nvSpPr>
        <p:spPr>
          <a:xfrm>
            <a:off x="6135686" y="2859375"/>
            <a:ext cx="2923309" cy="369332"/>
          </a:xfrm>
          <a:prstGeom prst="rect">
            <a:avLst/>
          </a:prstGeom>
          <a:noFill/>
        </p:spPr>
        <p:txBody>
          <a:bodyPr wrap="square" rtlCol="0">
            <a:spAutoFit/>
          </a:bodyPr>
          <a:lstStyle/>
          <a:p>
            <a:r>
              <a:rPr lang="en-US" dirty="0"/>
              <a:t>Handwriting</a:t>
            </a:r>
          </a:p>
        </p:txBody>
      </p:sp>
      <p:pic>
        <p:nvPicPr>
          <p:cNvPr id="10" name="Picture 9"/>
          <p:cNvPicPr>
            <a:picLocks noChangeAspect="1"/>
          </p:cNvPicPr>
          <p:nvPr/>
        </p:nvPicPr>
        <p:blipFill>
          <a:blip r:embed="rId5"/>
          <a:stretch>
            <a:fillRect/>
          </a:stretch>
        </p:blipFill>
        <p:spPr>
          <a:xfrm>
            <a:off x="6220657" y="3276980"/>
            <a:ext cx="1984038" cy="1474406"/>
          </a:xfrm>
          <a:prstGeom prst="rect">
            <a:avLst/>
          </a:prstGeom>
        </p:spPr>
      </p:pic>
      <p:sp>
        <p:nvSpPr>
          <p:cNvPr id="11" name="TextBox 10"/>
          <p:cNvSpPr txBox="1"/>
          <p:nvPr/>
        </p:nvSpPr>
        <p:spPr>
          <a:xfrm>
            <a:off x="6175476" y="4733698"/>
            <a:ext cx="2923309" cy="369332"/>
          </a:xfrm>
          <a:prstGeom prst="rect">
            <a:avLst/>
          </a:prstGeom>
          <a:noFill/>
        </p:spPr>
        <p:txBody>
          <a:bodyPr wrap="square" rtlCol="0">
            <a:spAutoFit/>
          </a:bodyPr>
          <a:lstStyle/>
          <a:p>
            <a:r>
              <a:rPr lang="en-US" dirty="0" err="1"/>
              <a:t>OverlayText</a:t>
            </a:r>
            <a:endParaRPr lang="en-US" dirty="0"/>
          </a:p>
        </p:txBody>
      </p:sp>
      <p:sp>
        <p:nvSpPr>
          <p:cNvPr id="12" name="TextBox 11"/>
          <p:cNvSpPr txBox="1"/>
          <p:nvPr/>
        </p:nvSpPr>
        <p:spPr>
          <a:xfrm>
            <a:off x="283779" y="5156365"/>
            <a:ext cx="2735149" cy="369332"/>
          </a:xfrm>
          <a:prstGeom prst="rect">
            <a:avLst/>
          </a:prstGeom>
          <a:noFill/>
        </p:spPr>
        <p:txBody>
          <a:bodyPr wrap="square" rtlCol="0">
            <a:spAutoFit/>
          </a:bodyPr>
          <a:lstStyle/>
          <a:p>
            <a:r>
              <a:rPr lang="en-US"/>
              <a:t>Original</a:t>
            </a:r>
          </a:p>
        </p:txBody>
      </p:sp>
      <p:cxnSp>
        <p:nvCxnSpPr>
          <p:cNvPr id="14" name="Straight Arrow Connector 13"/>
          <p:cNvCxnSpPr/>
          <p:nvPr/>
        </p:nvCxnSpPr>
        <p:spPr bwMode="auto">
          <a:xfrm flipV="1">
            <a:off x="5301718" y="1947430"/>
            <a:ext cx="252248" cy="119993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bwMode="auto">
          <a:xfrm flipH="1" flipV="1">
            <a:off x="3851754" y="2549355"/>
            <a:ext cx="929011" cy="502869"/>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bwMode="auto">
          <a:xfrm flipH="1" flipV="1">
            <a:off x="6814235" y="1747720"/>
            <a:ext cx="783106" cy="1286857"/>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bwMode="auto">
          <a:xfrm flipV="1">
            <a:off x="6770164" y="3814933"/>
            <a:ext cx="170195" cy="936453"/>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6"/>
          <a:stretch>
            <a:fillRect/>
          </a:stretch>
        </p:blipFill>
        <p:spPr>
          <a:xfrm>
            <a:off x="3851046" y="3538072"/>
            <a:ext cx="2144448" cy="1821312"/>
          </a:xfrm>
          <a:prstGeom prst="rect">
            <a:avLst/>
          </a:prstGeom>
        </p:spPr>
      </p:pic>
      <p:sp>
        <p:nvSpPr>
          <p:cNvPr id="26" name="Rectangle 25"/>
          <p:cNvSpPr/>
          <p:nvPr/>
        </p:nvSpPr>
        <p:spPr>
          <a:xfrm>
            <a:off x="3613694" y="3075846"/>
            <a:ext cx="1774845" cy="369332"/>
          </a:xfrm>
          <a:prstGeom prst="rect">
            <a:avLst/>
          </a:prstGeom>
        </p:spPr>
        <p:txBody>
          <a:bodyPr wrap="none">
            <a:spAutoFit/>
          </a:bodyPr>
          <a:lstStyle/>
          <a:p>
            <a:r>
              <a:rPr lang="en-US" err="1"/>
              <a:t>DigitalPenDraw</a:t>
            </a:r>
            <a:endParaRPr lang="en-US"/>
          </a:p>
        </p:txBody>
      </p:sp>
      <p:cxnSp>
        <p:nvCxnSpPr>
          <p:cNvPr id="27" name="Straight Arrow Connector 26"/>
          <p:cNvCxnSpPr/>
          <p:nvPr/>
        </p:nvCxnSpPr>
        <p:spPr bwMode="auto">
          <a:xfrm flipH="1" flipV="1">
            <a:off x="5103967" y="4971642"/>
            <a:ext cx="457691" cy="552938"/>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2440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07100" y="372855"/>
            <a:ext cx="3295078" cy="461665"/>
          </a:xfrm>
          <a:prstGeom prst="rect">
            <a:avLst/>
          </a:prstGeom>
          <a:noFill/>
        </p:spPr>
        <p:txBody>
          <a:bodyPr wrap="square" rtlCol="0">
            <a:spAutoFit/>
          </a:bodyPr>
          <a:lstStyle/>
          <a:p>
            <a:r>
              <a:rPr lang="en-US" sz="2400" dirty="0" err="1"/>
              <a:t>DigitalPenDraw</a:t>
            </a:r>
            <a:endParaRPr lang="en-US" sz="2400" dirty="0"/>
          </a:p>
        </p:txBody>
      </p:sp>
      <p:sp>
        <p:nvSpPr>
          <p:cNvPr id="6" name="TextBox 5"/>
          <p:cNvSpPr txBox="1"/>
          <p:nvPr/>
        </p:nvSpPr>
        <p:spPr>
          <a:xfrm>
            <a:off x="281687" y="1057410"/>
            <a:ext cx="8023009" cy="646331"/>
          </a:xfrm>
          <a:prstGeom prst="rect">
            <a:avLst/>
          </a:prstGeom>
          <a:noFill/>
        </p:spPr>
        <p:txBody>
          <a:bodyPr wrap="square" rtlCol="0">
            <a:spAutoFit/>
          </a:bodyPr>
          <a:lstStyle/>
          <a:p>
            <a:r>
              <a:rPr lang="en-US"/>
              <a:t>- Use a brush tool to add visual effects</a:t>
            </a:r>
          </a:p>
          <a:p>
            <a:endParaRPr lang="en-US"/>
          </a:p>
        </p:txBody>
      </p:sp>
      <p:pic>
        <p:nvPicPr>
          <p:cNvPr id="3" name="Picture 2"/>
          <p:cNvPicPr>
            <a:picLocks noChangeAspect="1"/>
          </p:cNvPicPr>
          <p:nvPr/>
        </p:nvPicPr>
        <p:blipFill>
          <a:blip r:embed="rId2"/>
          <a:stretch>
            <a:fillRect/>
          </a:stretch>
        </p:blipFill>
        <p:spPr>
          <a:xfrm>
            <a:off x="5131398" y="2292500"/>
            <a:ext cx="3205392" cy="3613414"/>
          </a:xfrm>
          <a:prstGeom prst="rect">
            <a:avLst/>
          </a:prstGeom>
        </p:spPr>
      </p:pic>
      <p:pic>
        <p:nvPicPr>
          <p:cNvPr id="8" name="Picture 7"/>
          <p:cNvPicPr>
            <a:picLocks noChangeAspect="1"/>
          </p:cNvPicPr>
          <p:nvPr/>
        </p:nvPicPr>
        <p:blipFill>
          <a:blip r:embed="rId3"/>
          <a:stretch>
            <a:fillRect/>
          </a:stretch>
        </p:blipFill>
        <p:spPr>
          <a:xfrm>
            <a:off x="892732" y="2218855"/>
            <a:ext cx="3007552" cy="3769932"/>
          </a:xfrm>
          <a:prstGeom prst="rect">
            <a:avLst/>
          </a:prstGeom>
        </p:spPr>
      </p:pic>
      <p:sp>
        <p:nvSpPr>
          <p:cNvPr id="11" name="TextBox 10"/>
          <p:cNvSpPr txBox="1"/>
          <p:nvPr/>
        </p:nvSpPr>
        <p:spPr>
          <a:xfrm>
            <a:off x="225350" y="1766919"/>
            <a:ext cx="3640266" cy="369332"/>
          </a:xfrm>
          <a:prstGeom prst="rect">
            <a:avLst/>
          </a:prstGeom>
          <a:noFill/>
        </p:spPr>
        <p:txBody>
          <a:bodyPr wrap="square" rtlCol="0">
            <a:spAutoFit/>
          </a:bodyPr>
          <a:lstStyle/>
          <a:p>
            <a:r>
              <a:rPr lang="en-US"/>
              <a:t>Before</a:t>
            </a:r>
          </a:p>
        </p:txBody>
      </p:sp>
      <p:sp>
        <p:nvSpPr>
          <p:cNvPr id="12" name="TextBox 11"/>
          <p:cNvSpPr txBox="1"/>
          <p:nvPr/>
        </p:nvSpPr>
        <p:spPr>
          <a:xfrm>
            <a:off x="4522142" y="1786345"/>
            <a:ext cx="4051962" cy="369332"/>
          </a:xfrm>
          <a:prstGeom prst="rect">
            <a:avLst/>
          </a:prstGeom>
          <a:noFill/>
        </p:spPr>
        <p:txBody>
          <a:bodyPr wrap="square" rtlCol="0">
            <a:spAutoFit/>
          </a:bodyPr>
          <a:lstStyle/>
          <a:p>
            <a:r>
              <a:rPr lang="en-US"/>
              <a:t>After</a:t>
            </a:r>
          </a:p>
        </p:txBody>
      </p:sp>
    </p:spTree>
    <p:extLst>
      <p:ext uri="{BB962C8B-B14F-4D97-AF65-F5344CB8AC3E}">
        <p14:creationId xmlns:p14="http://schemas.microsoft.com/office/powerpoint/2010/main" val="2176987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96100" y="409026"/>
            <a:ext cx="1841500" cy="461665"/>
          </a:xfrm>
          <a:prstGeom prst="rect">
            <a:avLst/>
          </a:prstGeom>
          <a:noFill/>
        </p:spPr>
        <p:txBody>
          <a:bodyPr wrap="square" rtlCol="0">
            <a:spAutoFit/>
          </a:bodyPr>
          <a:lstStyle/>
          <a:p>
            <a:r>
              <a:rPr lang="en-US" sz="2400"/>
              <a:t>Handwriting </a:t>
            </a:r>
          </a:p>
        </p:txBody>
      </p:sp>
      <p:sp>
        <p:nvSpPr>
          <p:cNvPr id="6" name="TextBox 5"/>
          <p:cNvSpPr txBox="1"/>
          <p:nvPr/>
        </p:nvSpPr>
        <p:spPr>
          <a:xfrm>
            <a:off x="281687" y="1057410"/>
            <a:ext cx="8023009" cy="646331"/>
          </a:xfrm>
          <a:prstGeom prst="rect">
            <a:avLst/>
          </a:prstGeom>
          <a:noFill/>
        </p:spPr>
        <p:txBody>
          <a:bodyPr wrap="square" rtlCol="0">
            <a:spAutoFit/>
          </a:bodyPr>
          <a:lstStyle/>
          <a:p>
            <a:r>
              <a:rPr lang="en-US"/>
              <a:t>- Use a brush tool to add a handwriting</a:t>
            </a:r>
          </a:p>
          <a:p>
            <a:endParaRPr lang="en-US"/>
          </a:p>
        </p:txBody>
      </p:sp>
      <p:pic>
        <p:nvPicPr>
          <p:cNvPr id="8" name="Picture 7"/>
          <p:cNvPicPr>
            <a:picLocks noChangeAspect="1"/>
          </p:cNvPicPr>
          <p:nvPr/>
        </p:nvPicPr>
        <p:blipFill>
          <a:blip r:embed="rId2"/>
          <a:stretch>
            <a:fillRect/>
          </a:stretch>
        </p:blipFill>
        <p:spPr>
          <a:xfrm>
            <a:off x="892732" y="2218855"/>
            <a:ext cx="3007552" cy="3769932"/>
          </a:xfrm>
          <a:prstGeom prst="rect">
            <a:avLst/>
          </a:prstGeom>
        </p:spPr>
      </p:pic>
      <p:sp>
        <p:nvSpPr>
          <p:cNvPr id="11" name="TextBox 10"/>
          <p:cNvSpPr txBox="1"/>
          <p:nvPr/>
        </p:nvSpPr>
        <p:spPr>
          <a:xfrm>
            <a:off x="225350" y="1766919"/>
            <a:ext cx="3640266" cy="369332"/>
          </a:xfrm>
          <a:prstGeom prst="rect">
            <a:avLst/>
          </a:prstGeom>
          <a:noFill/>
        </p:spPr>
        <p:txBody>
          <a:bodyPr wrap="square" rtlCol="0">
            <a:spAutoFit/>
          </a:bodyPr>
          <a:lstStyle/>
          <a:p>
            <a:r>
              <a:rPr lang="en-US"/>
              <a:t>Before</a:t>
            </a:r>
          </a:p>
        </p:txBody>
      </p:sp>
      <p:sp>
        <p:nvSpPr>
          <p:cNvPr id="12" name="TextBox 11"/>
          <p:cNvSpPr txBox="1"/>
          <p:nvPr/>
        </p:nvSpPr>
        <p:spPr>
          <a:xfrm>
            <a:off x="4522142" y="1786345"/>
            <a:ext cx="4051962" cy="369332"/>
          </a:xfrm>
          <a:prstGeom prst="rect">
            <a:avLst/>
          </a:prstGeom>
          <a:noFill/>
        </p:spPr>
        <p:txBody>
          <a:bodyPr wrap="square" rtlCol="0">
            <a:spAutoFit/>
          </a:bodyPr>
          <a:lstStyle/>
          <a:p>
            <a:r>
              <a:rPr lang="en-US"/>
              <a:t>After</a:t>
            </a:r>
          </a:p>
        </p:txBody>
      </p:sp>
      <p:pic>
        <p:nvPicPr>
          <p:cNvPr id="2" name="Picture 1"/>
          <p:cNvPicPr>
            <a:picLocks noChangeAspect="1"/>
          </p:cNvPicPr>
          <p:nvPr/>
        </p:nvPicPr>
        <p:blipFill>
          <a:blip r:embed="rId3"/>
          <a:stretch>
            <a:fillRect/>
          </a:stretch>
        </p:blipFill>
        <p:spPr>
          <a:xfrm>
            <a:off x="4794612" y="2238281"/>
            <a:ext cx="2458321" cy="3851369"/>
          </a:xfrm>
          <a:prstGeom prst="rect">
            <a:avLst/>
          </a:prstGeom>
        </p:spPr>
      </p:pic>
    </p:spTree>
    <p:extLst>
      <p:ext uri="{BB962C8B-B14F-4D97-AF65-F5344CB8AC3E}">
        <p14:creationId xmlns:p14="http://schemas.microsoft.com/office/powerpoint/2010/main" val="3562833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1687" y="1057410"/>
            <a:ext cx="8023009" cy="1477328"/>
          </a:xfrm>
          <a:prstGeom prst="rect">
            <a:avLst/>
          </a:prstGeom>
          <a:noFill/>
        </p:spPr>
        <p:txBody>
          <a:bodyPr wrap="square" rtlCol="0">
            <a:spAutoFit/>
          </a:bodyPr>
          <a:lstStyle/>
          <a:p>
            <a:pPr marL="285750" indent="-285750">
              <a:buFontTx/>
              <a:buChar char="-"/>
            </a:pPr>
            <a:r>
              <a:rPr lang="en-US" dirty="0"/>
              <a:t>Add a CGI element to a scene that is not a CGI object such as the fake piece of graph paper added below that was created by filling in an area with a pattern and adding a drop shadow. </a:t>
            </a:r>
          </a:p>
          <a:p>
            <a:pPr marL="285750" indent="-285750">
              <a:buFontTx/>
              <a:buChar char="-"/>
            </a:pPr>
            <a:r>
              <a:rPr lang="en-US" dirty="0"/>
              <a:t>The object was created and would not work as a model in other journals. </a:t>
            </a:r>
          </a:p>
          <a:p>
            <a:endParaRPr lang="en-US" dirty="0"/>
          </a:p>
        </p:txBody>
      </p:sp>
      <p:sp>
        <p:nvSpPr>
          <p:cNvPr id="9" name="TextBox 8"/>
          <p:cNvSpPr txBox="1"/>
          <p:nvPr/>
        </p:nvSpPr>
        <p:spPr>
          <a:xfrm>
            <a:off x="355359" y="2502607"/>
            <a:ext cx="3640266" cy="369332"/>
          </a:xfrm>
          <a:prstGeom prst="rect">
            <a:avLst/>
          </a:prstGeom>
          <a:noFill/>
        </p:spPr>
        <p:txBody>
          <a:bodyPr wrap="square" rtlCol="0">
            <a:spAutoFit/>
          </a:bodyPr>
          <a:lstStyle/>
          <a:p>
            <a:r>
              <a:rPr lang="en-US"/>
              <a:t>NOT OVERLAY OBJECT</a:t>
            </a:r>
          </a:p>
        </p:txBody>
      </p:sp>
      <p:sp>
        <p:nvSpPr>
          <p:cNvPr id="10" name="TextBox 9"/>
          <p:cNvSpPr txBox="1"/>
          <p:nvPr/>
        </p:nvSpPr>
        <p:spPr>
          <a:xfrm>
            <a:off x="4652151" y="2522033"/>
            <a:ext cx="4051962" cy="369332"/>
          </a:xfrm>
          <a:prstGeom prst="rect">
            <a:avLst/>
          </a:prstGeom>
          <a:noFill/>
        </p:spPr>
        <p:txBody>
          <a:bodyPr wrap="square" rtlCol="0">
            <a:spAutoFit/>
          </a:bodyPr>
          <a:lstStyle/>
          <a:p>
            <a:r>
              <a:rPr lang="en-US"/>
              <a:t>Overlay Object</a:t>
            </a:r>
          </a:p>
        </p:txBody>
      </p:sp>
      <p:pic>
        <p:nvPicPr>
          <p:cNvPr id="2" name="Picture 1"/>
          <p:cNvPicPr>
            <a:picLocks noChangeAspect="1"/>
          </p:cNvPicPr>
          <p:nvPr/>
        </p:nvPicPr>
        <p:blipFill rotWithShape="1">
          <a:blip r:embed="rId2"/>
          <a:srcRect l="18490" t="1044" r="23510" b="-1044"/>
          <a:stretch/>
        </p:blipFill>
        <p:spPr>
          <a:xfrm>
            <a:off x="355359" y="2929546"/>
            <a:ext cx="2283834" cy="2491849"/>
          </a:xfrm>
          <a:prstGeom prst="rect">
            <a:avLst/>
          </a:prstGeom>
        </p:spPr>
      </p:pic>
      <p:pic>
        <p:nvPicPr>
          <p:cNvPr id="7" name="Picture 6"/>
          <p:cNvPicPr>
            <a:picLocks noChangeAspect="1"/>
          </p:cNvPicPr>
          <p:nvPr/>
        </p:nvPicPr>
        <p:blipFill rotWithShape="1">
          <a:blip r:embed="rId3"/>
          <a:srcRect l="12498" t="-382" r="3839" b="382"/>
          <a:stretch/>
        </p:blipFill>
        <p:spPr>
          <a:xfrm>
            <a:off x="3544926" y="2891365"/>
            <a:ext cx="3982622" cy="3407470"/>
          </a:xfrm>
          <a:prstGeom prst="rect">
            <a:avLst/>
          </a:prstGeom>
        </p:spPr>
      </p:pic>
      <p:sp>
        <p:nvSpPr>
          <p:cNvPr id="3" name="TextBox 2">
            <a:extLst>
              <a:ext uri="{FF2B5EF4-FFF2-40B4-BE49-F238E27FC236}">
                <a16:creationId xmlns:a16="http://schemas.microsoft.com/office/drawing/2014/main" xmlns="" id="{8AD808BF-06EF-4DF8-A78E-FDE008CBF706}"/>
              </a:ext>
            </a:extLst>
          </p:cNvPr>
          <p:cNvSpPr txBox="1"/>
          <p:nvPr/>
        </p:nvSpPr>
        <p:spPr>
          <a:xfrm>
            <a:off x="6464300" y="374649"/>
            <a:ext cx="3586646" cy="461665"/>
          </a:xfrm>
          <a:prstGeom prst="rect">
            <a:avLst/>
          </a:prstGeom>
          <a:noFill/>
        </p:spPr>
        <p:txBody>
          <a:bodyPr wrap="square" rtlCol="0">
            <a:spAutoFit/>
          </a:bodyPr>
          <a:lstStyle/>
          <a:p>
            <a:r>
              <a:rPr lang="en-US" sz="2400" err="1"/>
              <a:t>OverlayObject</a:t>
            </a:r>
            <a:endParaRPr lang="en-US" sz="2400"/>
          </a:p>
        </p:txBody>
      </p:sp>
    </p:spTree>
    <p:extLst>
      <p:ext uri="{BB962C8B-B14F-4D97-AF65-F5344CB8AC3E}">
        <p14:creationId xmlns:p14="http://schemas.microsoft.com/office/powerpoint/2010/main" val="2653364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81800" y="453661"/>
            <a:ext cx="2298128" cy="461665"/>
          </a:xfrm>
          <a:prstGeom prst="rect">
            <a:avLst/>
          </a:prstGeom>
          <a:noFill/>
        </p:spPr>
        <p:txBody>
          <a:bodyPr wrap="square" rtlCol="0">
            <a:spAutoFit/>
          </a:bodyPr>
          <a:lstStyle/>
          <a:p>
            <a:r>
              <a:rPr lang="en-US" sz="2400" dirty="0" err="1"/>
              <a:t>OverlayText</a:t>
            </a:r>
            <a:r>
              <a:rPr lang="en-US" sz="2400" dirty="0"/>
              <a:t> </a:t>
            </a:r>
          </a:p>
        </p:txBody>
      </p:sp>
      <p:sp>
        <p:nvSpPr>
          <p:cNvPr id="6" name="TextBox 5"/>
          <p:cNvSpPr txBox="1"/>
          <p:nvPr/>
        </p:nvSpPr>
        <p:spPr>
          <a:xfrm>
            <a:off x="281687" y="1057410"/>
            <a:ext cx="8023009" cy="646331"/>
          </a:xfrm>
          <a:prstGeom prst="rect">
            <a:avLst/>
          </a:prstGeom>
          <a:noFill/>
        </p:spPr>
        <p:txBody>
          <a:bodyPr wrap="square" rtlCol="0">
            <a:spAutoFit/>
          </a:bodyPr>
          <a:lstStyle/>
          <a:p>
            <a:r>
              <a:rPr lang="en-US"/>
              <a:t>Add Text to an image</a:t>
            </a:r>
          </a:p>
          <a:p>
            <a:endParaRPr lang="en-US"/>
          </a:p>
        </p:txBody>
      </p:sp>
      <p:sp>
        <p:nvSpPr>
          <p:cNvPr id="11" name="TextBox 10"/>
          <p:cNvSpPr txBox="1"/>
          <p:nvPr/>
        </p:nvSpPr>
        <p:spPr>
          <a:xfrm>
            <a:off x="225350" y="1766919"/>
            <a:ext cx="3640266" cy="369332"/>
          </a:xfrm>
          <a:prstGeom prst="rect">
            <a:avLst/>
          </a:prstGeom>
          <a:noFill/>
        </p:spPr>
        <p:txBody>
          <a:bodyPr wrap="square" rtlCol="0">
            <a:spAutoFit/>
          </a:bodyPr>
          <a:lstStyle/>
          <a:p>
            <a:r>
              <a:rPr lang="en-US"/>
              <a:t>Before</a:t>
            </a:r>
          </a:p>
        </p:txBody>
      </p:sp>
      <p:sp>
        <p:nvSpPr>
          <p:cNvPr id="12" name="TextBox 11"/>
          <p:cNvSpPr txBox="1"/>
          <p:nvPr/>
        </p:nvSpPr>
        <p:spPr>
          <a:xfrm>
            <a:off x="4522142" y="1786345"/>
            <a:ext cx="4051962" cy="369332"/>
          </a:xfrm>
          <a:prstGeom prst="rect">
            <a:avLst/>
          </a:prstGeom>
          <a:noFill/>
        </p:spPr>
        <p:txBody>
          <a:bodyPr wrap="square" rtlCol="0">
            <a:spAutoFit/>
          </a:bodyPr>
          <a:lstStyle/>
          <a:p>
            <a:r>
              <a:rPr lang="en-US"/>
              <a:t>After</a:t>
            </a:r>
          </a:p>
        </p:txBody>
      </p:sp>
      <p:pic>
        <p:nvPicPr>
          <p:cNvPr id="3" name="Picture 2"/>
          <p:cNvPicPr>
            <a:picLocks noChangeAspect="1"/>
          </p:cNvPicPr>
          <p:nvPr/>
        </p:nvPicPr>
        <p:blipFill>
          <a:blip r:embed="rId2"/>
          <a:stretch>
            <a:fillRect/>
          </a:stretch>
        </p:blipFill>
        <p:spPr>
          <a:xfrm>
            <a:off x="4608197" y="2439844"/>
            <a:ext cx="3085407" cy="3041251"/>
          </a:xfrm>
          <a:prstGeom prst="rect">
            <a:avLst/>
          </a:prstGeom>
        </p:spPr>
      </p:pic>
      <p:pic>
        <p:nvPicPr>
          <p:cNvPr id="7" name="Picture 6"/>
          <p:cNvPicPr>
            <a:picLocks noChangeAspect="1"/>
          </p:cNvPicPr>
          <p:nvPr/>
        </p:nvPicPr>
        <p:blipFill>
          <a:blip r:embed="rId3"/>
          <a:stretch>
            <a:fillRect/>
          </a:stretch>
        </p:blipFill>
        <p:spPr>
          <a:xfrm>
            <a:off x="335948" y="2439843"/>
            <a:ext cx="3052965" cy="3040753"/>
          </a:xfrm>
          <a:prstGeom prst="rect">
            <a:avLst/>
          </a:prstGeom>
        </p:spPr>
      </p:pic>
    </p:spTree>
    <p:extLst>
      <p:ext uri="{BB962C8B-B14F-4D97-AF65-F5344CB8AC3E}">
        <p14:creationId xmlns:p14="http://schemas.microsoft.com/office/powerpoint/2010/main" val="1711192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Color</a:t>
            </a:r>
          </a:p>
        </p:txBody>
      </p:sp>
      <p:sp>
        <p:nvSpPr>
          <p:cNvPr id="3" name="Slide Number Placeholder 2"/>
          <p:cNvSpPr>
            <a:spLocks noGrp="1"/>
          </p:cNvSpPr>
          <p:nvPr>
            <p:ph type="sldNum" sz="quarter" idx="12"/>
          </p:nvPr>
        </p:nvSpPr>
        <p:spPr/>
        <p:txBody>
          <a:bodyPr/>
          <a:lstStyle/>
          <a:p>
            <a:fld id="{0B6825B9-5EF3-4D61-85E6-7A556E07D9C3}" type="slidenum">
              <a:rPr lang="en-US" smtClean="0"/>
              <a:t>27</a:t>
            </a:fld>
            <a:endParaRPr lang="en-US"/>
          </a:p>
        </p:txBody>
      </p:sp>
      <p:graphicFrame>
        <p:nvGraphicFramePr>
          <p:cNvPr id="8" name="Table 7">
            <a:extLst>
              <a:ext uri="{FF2B5EF4-FFF2-40B4-BE49-F238E27FC236}">
                <a16:creationId xmlns:a16="http://schemas.microsoft.com/office/drawing/2014/main" xmlns="" id="{BB8EA938-FFF4-4901-8672-CA2CE82FCB20}"/>
              </a:ext>
            </a:extLst>
          </p:cNvPr>
          <p:cNvGraphicFramePr>
            <a:graphicFrameLocks noGrp="1"/>
          </p:cNvGraphicFramePr>
          <p:nvPr>
            <p:extLst>
              <p:ext uri="{D42A27DB-BD31-4B8C-83A1-F6EECF244321}">
                <p14:modId xmlns:p14="http://schemas.microsoft.com/office/powerpoint/2010/main" val="1449109495"/>
              </p:ext>
            </p:extLst>
          </p:nvPr>
        </p:nvGraphicFramePr>
        <p:xfrm>
          <a:off x="438150" y="1168400"/>
          <a:ext cx="8382000" cy="4502149"/>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xmlns="" val="3112974777"/>
                    </a:ext>
                  </a:extLst>
                </a:gridCol>
                <a:gridCol w="4191000">
                  <a:extLst>
                    <a:ext uri="{9D8B030D-6E8A-4147-A177-3AD203B41FA5}">
                      <a16:colId xmlns:a16="http://schemas.microsoft.com/office/drawing/2014/main" xmlns="" val="2601596010"/>
                    </a:ext>
                  </a:extLst>
                </a:gridCol>
              </a:tblGrid>
              <a:tr h="644638">
                <a:tc>
                  <a:txBody>
                    <a:bodyPr/>
                    <a:lstStyle/>
                    <a:p>
                      <a:pPr marL="0" marR="0" lvl="0" indent="0" algn="l" rtl="0">
                        <a:spcBef>
                          <a:spcPts val="0"/>
                        </a:spcBef>
                        <a:spcAft>
                          <a:spcPts val="0"/>
                        </a:spcAft>
                        <a:buNone/>
                      </a:pPr>
                      <a:r>
                        <a:rPr lang="en-US" sz="1800" dirty="0"/>
                        <a:t>Operation Name</a:t>
                      </a:r>
                      <a:endParaRPr sz="1800" dirty="0"/>
                    </a:p>
                  </a:txBody>
                  <a:tcPr marL="91450" marR="91450" marT="45725" marB="45725"/>
                </a:tc>
                <a:tc>
                  <a:txBody>
                    <a:bodyPr/>
                    <a:lstStyle/>
                    <a:p>
                      <a:pPr marL="0" marR="0" lvl="0" indent="0" algn="l" rtl="0">
                        <a:lnSpc>
                          <a:spcPct val="100000"/>
                        </a:lnSpc>
                        <a:spcBef>
                          <a:spcPts val="0"/>
                        </a:spcBef>
                        <a:spcAft>
                          <a:spcPts val="0"/>
                        </a:spcAft>
                        <a:buClr>
                          <a:schemeClr val="dk1"/>
                        </a:buClr>
                        <a:buFont typeface="Arial"/>
                        <a:buNone/>
                      </a:pPr>
                      <a:r>
                        <a:rPr lang="en-US" sz="1800"/>
                        <a:t>Description</a:t>
                      </a:r>
                      <a:endParaRPr/>
                    </a:p>
                  </a:txBody>
                  <a:tcPr marL="91450" marR="91450" marT="45725" marB="45725"/>
                </a:tc>
                <a:extLst>
                  <a:ext uri="{0D108BD9-81ED-4DB2-BD59-A6C34878D82A}">
                    <a16:rowId xmlns:a16="http://schemas.microsoft.com/office/drawing/2014/main" xmlns="" val="1703910488"/>
                  </a:ext>
                </a:extLst>
              </a:tr>
              <a:tr h="644638">
                <a:tc>
                  <a:txBody>
                    <a:bodyPr/>
                    <a:lstStyle/>
                    <a:p>
                      <a:pPr marL="0" marR="0" lvl="0" indent="0" algn="l" rtl="0">
                        <a:spcBef>
                          <a:spcPts val="0"/>
                        </a:spcBef>
                        <a:spcAft>
                          <a:spcPts val="0"/>
                        </a:spcAft>
                        <a:buNone/>
                      </a:pPr>
                      <a:r>
                        <a:rPr lang="en-US" sz="1800" err="1"/>
                        <a:t>ColorBalance</a:t>
                      </a:r>
                      <a:endParaRPr sz="1800"/>
                    </a:p>
                  </a:txBody>
                  <a:tcPr marL="91450" marR="91450" marT="45725" marB="45725"/>
                </a:tc>
                <a:tc>
                  <a:txBody>
                    <a:bodyPr/>
                    <a:lstStyle/>
                    <a:p>
                      <a:pPr marL="0" marR="0" lvl="0" indent="0" algn="l" rtl="0">
                        <a:spcBef>
                          <a:spcPts val="0"/>
                        </a:spcBef>
                        <a:spcAft>
                          <a:spcPts val="0"/>
                        </a:spcAft>
                        <a:buNone/>
                      </a:pPr>
                      <a:r>
                        <a:rPr lang="en-US" sz="1200" b="0" i="0" u="none" strike="noStrike">
                          <a:solidFill>
                            <a:srgbClr val="000000"/>
                          </a:solidFill>
                          <a:latin typeface="Arial"/>
                          <a:ea typeface="Arial"/>
                          <a:cs typeface="Arial"/>
                          <a:sym typeface="Arial"/>
                        </a:rPr>
                        <a:t>Alter the Color Temperature of an image on a Yellow Blue Scale.</a:t>
                      </a:r>
                      <a:endParaRPr/>
                    </a:p>
                  </a:txBody>
                  <a:tcPr marL="4225" marR="4225" marT="4225" marB="0" anchor="ctr"/>
                </a:tc>
                <a:extLst>
                  <a:ext uri="{0D108BD9-81ED-4DB2-BD59-A6C34878D82A}">
                    <a16:rowId xmlns:a16="http://schemas.microsoft.com/office/drawing/2014/main" xmlns="" val="2371717496"/>
                  </a:ext>
                </a:extLst>
              </a:tr>
              <a:tr h="1278959">
                <a:tc>
                  <a:txBody>
                    <a:bodyPr/>
                    <a:lstStyle/>
                    <a:p>
                      <a:pPr marL="0" marR="0" lvl="0" indent="0" algn="l" rtl="0">
                        <a:lnSpc>
                          <a:spcPct val="100000"/>
                        </a:lnSpc>
                        <a:spcBef>
                          <a:spcPts val="0"/>
                        </a:spcBef>
                        <a:spcAft>
                          <a:spcPts val="0"/>
                        </a:spcAft>
                        <a:buClr>
                          <a:schemeClr val="dk1"/>
                        </a:buClr>
                        <a:buFont typeface="Arial"/>
                        <a:buNone/>
                      </a:pPr>
                      <a:r>
                        <a:rPr lang="en-US" sz="1800"/>
                        <a:t>ColorInterpolation-&gt;ColorLUT</a:t>
                      </a:r>
                      <a:endParaRPr sz="1800"/>
                    </a:p>
                  </a:txBody>
                  <a:tcPr marL="91450" marR="91450" marT="45725" marB="45725"/>
                </a:tc>
                <a:tc>
                  <a:txBody>
                    <a:bodyPr/>
                    <a:lstStyle/>
                    <a:p>
                      <a:pPr marL="0" marR="0" lvl="0" indent="0" algn="l" rtl="0">
                        <a:spcBef>
                          <a:spcPts val="0"/>
                        </a:spcBef>
                        <a:spcAft>
                          <a:spcPts val="0"/>
                        </a:spcAft>
                        <a:buNone/>
                      </a:pPr>
                      <a:r>
                        <a:rPr lang="en-US" sz="1200" b="0" i="0" u="none" strike="noStrike" dirty="0">
                          <a:solidFill>
                            <a:srgbClr val="000000"/>
                          </a:solidFill>
                          <a:highlight>
                            <a:srgbClr val="FFFF00"/>
                          </a:highlight>
                          <a:latin typeface="Arial"/>
                          <a:ea typeface="Arial"/>
                          <a:cs typeface="Arial"/>
                          <a:sym typeface="Arial"/>
                        </a:rPr>
                        <a:t>Fill of transparent areas of a current layer with a smooth mix of the colors from the opaque areas. </a:t>
                      </a:r>
                      <a:r>
                        <a:rPr lang="en-US" sz="1200" dirty="0">
                          <a:solidFill>
                            <a:srgbClr val="000000"/>
                          </a:solidFill>
                        </a:rPr>
                        <a:t>Changing color space or adding LUT</a:t>
                      </a:r>
                      <a:endParaRPr dirty="0"/>
                    </a:p>
                  </a:txBody>
                  <a:tcPr marL="4225" marR="4225" marT="4225" marB="0" anchor="ctr"/>
                </a:tc>
                <a:extLst>
                  <a:ext uri="{0D108BD9-81ED-4DB2-BD59-A6C34878D82A}">
                    <a16:rowId xmlns:a16="http://schemas.microsoft.com/office/drawing/2014/main" xmlns="" val="3786039465"/>
                  </a:ext>
                </a:extLst>
              </a:tr>
              <a:tr h="644638">
                <a:tc>
                  <a:txBody>
                    <a:bodyPr/>
                    <a:lstStyle/>
                    <a:p>
                      <a:pPr marL="0" marR="0" lvl="0" indent="0" algn="l" rtl="0">
                        <a:lnSpc>
                          <a:spcPct val="100000"/>
                        </a:lnSpc>
                        <a:spcBef>
                          <a:spcPts val="0"/>
                        </a:spcBef>
                        <a:spcAft>
                          <a:spcPts val="0"/>
                        </a:spcAft>
                        <a:buClr>
                          <a:schemeClr val="dk1"/>
                        </a:buClr>
                        <a:buFont typeface="Arial"/>
                        <a:buNone/>
                      </a:pPr>
                      <a:r>
                        <a:rPr lang="en-US" sz="1800"/>
                        <a:t>Hue</a:t>
                      </a:r>
                      <a:endParaRPr/>
                    </a:p>
                  </a:txBody>
                  <a:tcPr marL="91450" marR="91450" marT="45725" marB="45725"/>
                </a:tc>
                <a:tc>
                  <a:txBody>
                    <a:bodyPr/>
                    <a:lstStyle/>
                    <a:p>
                      <a:pPr marL="0" marR="0" lvl="0" indent="0" algn="l" rtl="0">
                        <a:spcBef>
                          <a:spcPts val="0"/>
                        </a:spcBef>
                        <a:spcAft>
                          <a:spcPts val="0"/>
                        </a:spcAft>
                        <a:buNone/>
                      </a:pPr>
                      <a:r>
                        <a:rPr lang="en-US" sz="1200" b="0" i="0" u="none" strike="noStrike">
                          <a:solidFill>
                            <a:srgbClr val="000000"/>
                          </a:solidFill>
                          <a:latin typeface="Arial"/>
                          <a:ea typeface="Arial"/>
                          <a:cs typeface="Arial"/>
                          <a:sym typeface="Arial"/>
                        </a:rPr>
                        <a:t>Alter the color of a selection or image without adjusting saturation or luminance.</a:t>
                      </a:r>
                      <a:endParaRPr/>
                    </a:p>
                  </a:txBody>
                  <a:tcPr marL="4225" marR="4225" marT="4225" marB="0" anchor="ctr"/>
                </a:tc>
                <a:extLst>
                  <a:ext uri="{0D108BD9-81ED-4DB2-BD59-A6C34878D82A}">
                    <a16:rowId xmlns:a16="http://schemas.microsoft.com/office/drawing/2014/main" xmlns="" val="199254170"/>
                  </a:ext>
                </a:extLst>
              </a:tr>
              <a:tr h="644638">
                <a:tc>
                  <a:txBody>
                    <a:bodyPr/>
                    <a:lstStyle/>
                    <a:p>
                      <a:pPr marL="0" marR="0" lvl="0" indent="0" algn="l" rtl="0">
                        <a:lnSpc>
                          <a:spcPct val="100000"/>
                        </a:lnSpc>
                        <a:spcBef>
                          <a:spcPts val="0"/>
                        </a:spcBef>
                        <a:spcAft>
                          <a:spcPts val="0"/>
                        </a:spcAft>
                        <a:buClr>
                          <a:schemeClr val="dk1"/>
                        </a:buClr>
                        <a:buFont typeface="Arial"/>
                        <a:buNone/>
                      </a:pPr>
                      <a:r>
                        <a:rPr lang="en-US" sz="1800"/>
                        <a:t>Saturation</a:t>
                      </a:r>
                      <a:endParaRPr/>
                    </a:p>
                  </a:txBody>
                  <a:tcPr marL="91450" marR="91450" marT="45725" marB="45725"/>
                </a:tc>
                <a:tc>
                  <a:txBody>
                    <a:bodyPr/>
                    <a:lstStyle/>
                    <a:p>
                      <a:pPr marL="0" marR="0" lvl="0" indent="0" algn="l" rtl="0">
                        <a:spcBef>
                          <a:spcPts val="0"/>
                        </a:spcBef>
                        <a:spcAft>
                          <a:spcPts val="0"/>
                        </a:spcAft>
                        <a:buNone/>
                      </a:pPr>
                      <a:r>
                        <a:rPr lang="en-US" sz="1200" b="0" i="0" u="none" strike="noStrike">
                          <a:solidFill>
                            <a:srgbClr val="000000"/>
                          </a:solidFill>
                          <a:latin typeface="Arial"/>
                          <a:ea typeface="Arial"/>
                          <a:cs typeface="Arial"/>
                          <a:sym typeface="Arial"/>
                        </a:rPr>
                        <a:t>Alter the color intensity of a given hue.</a:t>
                      </a:r>
                      <a:endParaRPr/>
                    </a:p>
                  </a:txBody>
                  <a:tcPr marL="4225" marR="4225" marT="4225" marB="0" anchor="ctr"/>
                </a:tc>
                <a:extLst>
                  <a:ext uri="{0D108BD9-81ED-4DB2-BD59-A6C34878D82A}">
                    <a16:rowId xmlns:a16="http://schemas.microsoft.com/office/drawing/2014/main" xmlns="" val="2645133785"/>
                  </a:ext>
                </a:extLst>
              </a:tr>
              <a:tr h="644638">
                <a:tc>
                  <a:txBody>
                    <a:bodyPr/>
                    <a:lstStyle/>
                    <a:p>
                      <a:pPr marL="0" marR="0" lvl="0" indent="0" algn="l" rtl="0">
                        <a:lnSpc>
                          <a:spcPct val="100000"/>
                        </a:lnSpc>
                        <a:spcBef>
                          <a:spcPts val="0"/>
                        </a:spcBef>
                        <a:spcAft>
                          <a:spcPts val="0"/>
                        </a:spcAft>
                        <a:buClr>
                          <a:schemeClr val="dk1"/>
                        </a:buClr>
                        <a:buFont typeface="Arial"/>
                        <a:buNone/>
                      </a:pPr>
                      <a:r>
                        <a:rPr lang="en-US" sz="1800"/>
                        <a:t>Vibrance</a:t>
                      </a:r>
                      <a:endParaRPr sz="1800"/>
                    </a:p>
                  </a:txBody>
                  <a:tcPr marL="91450" marR="91450" marT="45725" marB="45725"/>
                </a:tc>
                <a:tc>
                  <a:txBody>
                    <a:bodyPr/>
                    <a:lstStyle/>
                    <a:p>
                      <a:pPr marL="0" marR="0" lvl="0" indent="0" algn="l" rtl="0">
                        <a:spcBef>
                          <a:spcPts val="0"/>
                        </a:spcBef>
                        <a:spcAft>
                          <a:spcPts val="0"/>
                        </a:spcAft>
                        <a:buNone/>
                      </a:pPr>
                      <a:r>
                        <a:rPr lang="en-US" sz="1200" b="0" i="0" u="none" strike="noStrike">
                          <a:solidFill>
                            <a:srgbClr val="000000"/>
                          </a:solidFill>
                          <a:latin typeface="Arial"/>
                          <a:ea typeface="Arial"/>
                          <a:cs typeface="Arial"/>
                          <a:sym typeface="Arial"/>
                        </a:rPr>
                        <a:t>Visually change brightness and saturation</a:t>
                      </a:r>
                      <a:endParaRPr/>
                    </a:p>
                  </a:txBody>
                  <a:tcPr marL="4225" marR="4225" marT="4225" marB="0" anchor="ctr"/>
                </a:tc>
                <a:extLst>
                  <a:ext uri="{0D108BD9-81ED-4DB2-BD59-A6C34878D82A}">
                    <a16:rowId xmlns:a16="http://schemas.microsoft.com/office/drawing/2014/main" xmlns="" val="852262052"/>
                  </a:ext>
                </a:extLst>
              </a:tr>
            </a:tbl>
          </a:graphicData>
        </a:graphic>
      </p:graphicFrame>
    </p:spTree>
    <p:extLst>
      <p:ext uri="{BB962C8B-B14F-4D97-AF65-F5344CB8AC3E}">
        <p14:creationId xmlns:p14="http://schemas.microsoft.com/office/powerpoint/2010/main" val="1482074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Color</a:t>
            </a:r>
          </a:p>
        </p:txBody>
      </p:sp>
      <p:sp>
        <p:nvSpPr>
          <p:cNvPr id="3" name="Slide Number Placeholder 2"/>
          <p:cNvSpPr>
            <a:spLocks noGrp="1"/>
          </p:cNvSpPr>
          <p:nvPr>
            <p:ph type="sldNum" sz="quarter" idx="12"/>
          </p:nvPr>
        </p:nvSpPr>
        <p:spPr/>
        <p:txBody>
          <a:bodyPr/>
          <a:lstStyle/>
          <a:p>
            <a:fld id="{0B6825B9-5EF3-4D61-85E6-7A556E07D9C3}" type="slidenum">
              <a:rPr lang="en-US" smtClean="0"/>
              <a:t>28</a:t>
            </a:fld>
            <a:endParaRPr lang="en-US"/>
          </a:p>
        </p:txBody>
      </p:sp>
      <p:sp>
        <p:nvSpPr>
          <p:cNvPr id="4" name="TextBox 3"/>
          <p:cNvSpPr txBox="1"/>
          <p:nvPr/>
        </p:nvSpPr>
        <p:spPr>
          <a:xfrm>
            <a:off x="306324" y="1088136"/>
            <a:ext cx="3085514" cy="1754326"/>
          </a:xfrm>
          <a:prstGeom prst="rect">
            <a:avLst/>
          </a:prstGeom>
          <a:noFill/>
        </p:spPr>
        <p:txBody>
          <a:bodyPr wrap="square" rtlCol="0">
            <a:spAutoFit/>
          </a:bodyPr>
          <a:lstStyle/>
          <a:p>
            <a:pPr marL="285750" indent="-285750">
              <a:buFont typeface="Arial" panose="020B0604020202020204" pitchFamily="34" charset="0"/>
              <a:buChar char="•"/>
            </a:pPr>
            <a:r>
              <a:rPr lang="en-US" err="1"/>
              <a:t>Vibrance</a:t>
            </a:r>
            <a:endParaRPr lang="en-US"/>
          </a:p>
          <a:p>
            <a:pPr marL="285750" indent="-285750">
              <a:buFont typeface="Arial" panose="020B0604020202020204" pitchFamily="34" charset="0"/>
              <a:buChar char="•"/>
            </a:pPr>
            <a:r>
              <a:rPr lang="en-US"/>
              <a:t>Hue</a:t>
            </a:r>
          </a:p>
          <a:p>
            <a:pPr marL="285750" indent="-285750">
              <a:buFont typeface="Arial" panose="020B0604020202020204" pitchFamily="34" charset="0"/>
              <a:buChar char="•"/>
            </a:pPr>
            <a:r>
              <a:rPr lang="en-US" err="1"/>
              <a:t>ColorBalance</a:t>
            </a:r>
            <a:endParaRPr lang="en-US"/>
          </a:p>
          <a:p>
            <a:pPr marL="285750" indent="-285750">
              <a:buFont typeface="Arial" panose="020B0604020202020204" pitchFamily="34" charset="0"/>
              <a:buChar char="•"/>
            </a:pPr>
            <a:r>
              <a:rPr lang="en-US" err="1"/>
              <a:t>ColorLUT</a:t>
            </a:r>
            <a:endParaRPr lang="en-US"/>
          </a:p>
          <a:p>
            <a:pPr marL="285750" indent="-285750">
              <a:buFont typeface="Arial" panose="020B0604020202020204" pitchFamily="34" charset="0"/>
              <a:buChar char="•"/>
            </a:pPr>
            <a:r>
              <a:rPr lang="en-US" err="1"/>
              <a:t>ColorInterpolation</a:t>
            </a:r>
            <a:endParaRPr lang="en-US"/>
          </a:p>
          <a:p>
            <a:pPr marL="285750" indent="-285750">
              <a:buFont typeface="Arial" panose="020B0604020202020204" pitchFamily="34" charset="0"/>
              <a:buChar char="•"/>
            </a:pPr>
            <a:r>
              <a:rPr lang="en-US"/>
              <a:t>Saturation</a:t>
            </a:r>
          </a:p>
        </p:txBody>
      </p:sp>
      <p:cxnSp>
        <p:nvCxnSpPr>
          <p:cNvPr id="9" name="Straight Connector 8"/>
          <p:cNvCxnSpPr/>
          <p:nvPr/>
        </p:nvCxnSpPr>
        <p:spPr bwMode="auto">
          <a:xfrm>
            <a:off x="6818023" y="3656332"/>
            <a:ext cx="1963933" cy="0"/>
          </a:xfrm>
          <a:prstGeom prst="line">
            <a:avLst/>
          </a:prstGeom>
          <a:solidFill>
            <a:schemeClr val="accent1"/>
          </a:solidFill>
          <a:ln w="76200" cap="flat" cmpd="sng" algn="ctr">
            <a:solidFill>
              <a:srgbClr val="FF0000"/>
            </a:solidFill>
            <a:prstDash val="solid"/>
            <a:round/>
            <a:headEnd type="none" w="med" len="med"/>
            <a:tailEnd type="triangle" w="med" len="med"/>
          </a:ln>
          <a:effectLst/>
        </p:spPr>
      </p:cxnSp>
      <p:cxnSp>
        <p:nvCxnSpPr>
          <p:cNvPr id="11" name="Straight Connector 10"/>
          <p:cNvCxnSpPr/>
          <p:nvPr/>
        </p:nvCxnSpPr>
        <p:spPr bwMode="auto">
          <a:xfrm flipH="1">
            <a:off x="5590002" y="3673459"/>
            <a:ext cx="1279259" cy="1511144"/>
          </a:xfrm>
          <a:prstGeom prst="line">
            <a:avLst/>
          </a:prstGeom>
          <a:solidFill>
            <a:schemeClr val="accent1"/>
          </a:solidFill>
          <a:ln w="76200" cap="flat" cmpd="sng" algn="ctr">
            <a:solidFill>
              <a:srgbClr val="00B0F0"/>
            </a:solidFill>
            <a:prstDash val="solid"/>
            <a:round/>
            <a:headEnd type="none" w="med" len="med"/>
            <a:tailEnd type="arrow" w="med" len="med"/>
          </a:ln>
          <a:effectLst/>
        </p:spPr>
      </p:cxnSp>
      <p:cxnSp>
        <p:nvCxnSpPr>
          <p:cNvPr id="13" name="Straight Connector 12"/>
          <p:cNvCxnSpPr/>
          <p:nvPr/>
        </p:nvCxnSpPr>
        <p:spPr bwMode="auto">
          <a:xfrm flipV="1">
            <a:off x="6869261" y="2333297"/>
            <a:ext cx="1025660" cy="1340163"/>
          </a:xfrm>
          <a:prstGeom prst="line">
            <a:avLst/>
          </a:prstGeom>
          <a:solidFill>
            <a:schemeClr val="accent1"/>
          </a:solidFill>
          <a:ln w="76200" cap="flat" cmpd="sng" algn="ctr">
            <a:solidFill>
              <a:srgbClr val="FFFF00"/>
            </a:solidFill>
            <a:prstDash val="solid"/>
            <a:round/>
            <a:headEnd type="none" w="med" len="med"/>
            <a:tailEnd type="arrow" w="med" len="med"/>
          </a:ln>
          <a:effectLst/>
        </p:spPr>
      </p:cxnSp>
      <p:cxnSp>
        <p:nvCxnSpPr>
          <p:cNvPr id="20" name="Straight Connector 19"/>
          <p:cNvCxnSpPr/>
          <p:nvPr/>
        </p:nvCxnSpPr>
        <p:spPr bwMode="auto">
          <a:xfrm flipH="1" flipV="1">
            <a:off x="4896319" y="3631894"/>
            <a:ext cx="1995466" cy="24438"/>
          </a:xfrm>
          <a:prstGeom prst="line">
            <a:avLst/>
          </a:prstGeom>
          <a:solidFill>
            <a:schemeClr val="accent1"/>
          </a:solidFill>
          <a:ln w="76200" cap="flat" cmpd="sng" algn="ctr">
            <a:solidFill>
              <a:srgbClr val="00B050"/>
            </a:solidFill>
            <a:prstDash val="solid"/>
            <a:round/>
            <a:headEnd type="none" w="med" len="med"/>
            <a:tailEnd type="triangle" w="med" len="med"/>
          </a:ln>
          <a:effectLst/>
        </p:spPr>
      </p:cxnSp>
      <p:sp>
        <p:nvSpPr>
          <p:cNvPr id="25" name="Oval 24"/>
          <p:cNvSpPr/>
          <p:nvPr/>
        </p:nvSpPr>
        <p:spPr bwMode="auto">
          <a:xfrm>
            <a:off x="6680075" y="3504449"/>
            <a:ext cx="376119" cy="312355"/>
          </a:xfrm>
          <a:prstGeom prst="ellipse">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33" name="TextBox 32"/>
          <p:cNvSpPr txBox="1"/>
          <p:nvPr/>
        </p:nvSpPr>
        <p:spPr>
          <a:xfrm>
            <a:off x="2404177" y="3563157"/>
            <a:ext cx="3072024" cy="369332"/>
          </a:xfrm>
          <a:prstGeom prst="rect">
            <a:avLst/>
          </a:prstGeom>
          <a:noFill/>
        </p:spPr>
        <p:txBody>
          <a:bodyPr wrap="square" rtlCol="0">
            <a:spAutoFit/>
          </a:bodyPr>
          <a:lstStyle/>
          <a:p>
            <a:r>
              <a:rPr lang="en-US"/>
              <a:t>Increase saturation</a:t>
            </a:r>
          </a:p>
        </p:txBody>
      </p:sp>
      <p:sp>
        <p:nvSpPr>
          <p:cNvPr id="34" name="TextBox 33"/>
          <p:cNvSpPr txBox="1"/>
          <p:nvPr/>
        </p:nvSpPr>
        <p:spPr>
          <a:xfrm>
            <a:off x="5935417" y="1112202"/>
            <a:ext cx="3072024" cy="369332"/>
          </a:xfrm>
          <a:prstGeom prst="rect">
            <a:avLst/>
          </a:prstGeom>
          <a:noFill/>
        </p:spPr>
        <p:txBody>
          <a:bodyPr wrap="square" rtlCol="0">
            <a:spAutoFit/>
          </a:bodyPr>
          <a:lstStyle/>
          <a:p>
            <a:r>
              <a:rPr lang="en-US"/>
              <a:t>Increase brightness</a:t>
            </a:r>
          </a:p>
        </p:txBody>
      </p:sp>
      <p:sp>
        <p:nvSpPr>
          <p:cNvPr id="35" name="TextBox 34"/>
          <p:cNvSpPr txBox="1"/>
          <p:nvPr/>
        </p:nvSpPr>
        <p:spPr>
          <a:xfrm>
            <a:off x="5998479" y="6228035"/>
            <a:ext cx="3072024" cy="369332"/>
          </a:xfrm>
          <a:prstGeom prst="rect">
            <a:avLst/>
          </a:prstGeom>
          <a:noFill/>
        </p:spPr>
        <p:txBody>
          <a:bodyPr wrap="square" rtlCol="0">
            <a:spAutoFit/>
          </a:bodyPr>
          <a:lstStyle/>
          <a:p>
            <a:r>
              <a:rPr lang="en-US"/>
              <a:t>Decrease brightness</a:t>
            </a:r>
          </a:p>
        </p:txBody>
      </p:sp>
      <p:cxnSp>
        <p:nvCxnSpPr>
          <p:cNvPr id="37" name="Straight Arrow Connector 36"/>
          <p:cNvCxnSpPr/>
          <p:nvPr/>
        </p:nvCxnSpPr>
        <p:spPr bwMode="auto">
          <a:xfrm flipV="1">
            <a:off x="4446243" y="3644114"/>
            <a:ext cx="517643" cy="195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a:off x="4409840" y="3848699"/>
            <a:ext cx="1204936" cy="12413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p:nvPr/>
        </p:nvCxnSpPr>
        <p:spPr bwMode="auto">
          <a:xfrm flipV="1">
            <a:off x="4446243" y="2486447"/>
            <a:ext cx="3088248" cy="13378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Straight Arrow Connector 44"/>
          <p:cNvCxnSpPr/>
          <p:nvPr/>
        </p:nvCxnSpPr>
        <p:spPr bwMode="auto">
          <a:xfrm flipH="1" flipV="1">
            <a:off x="4963886" y="1923393"/>
            <a:ext cx="1854137" cy="1708501"/>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TextBox 45"/>
          <p:cNvSpPr txBox="1"/>
          <p:nvPr/>
        </p:nvSpPr>
        <p:spPr>
          <a:xfrm>
            <a:off x="3477422" y="1228247"/>
            <a:ext cx="2923378" cy="646331"/>
          </a:xfrm>
          <a:prstGeom prst="rect">
            <a:avLst/>
          </a:prstGeom>
          <a:noFill/>
        </p:spPr>
        <p:txBody>
          <a:bodyPr wrap="square" rtlCol="0">
            <a:spAutoFit/>
          </a:bodyPr>
          <a:lstStyle/>
          <a:p>
            <a:r>
              <a:rPr lang="en-US"/>
              <a:t>Increase </a:t>
            </a:r>
            <a:r>
              <a:rPr lang="en-US" err="1"/>
              <a:t>vibrance</a:t>
            </a:r>
            <a:endParaRPr lang="en-US"/>
          </a:p>
          <a:p>
            <a:r>
              <a:rPr lang="en-US"/>
              <a:t>(brightness + saturation)</a:t>
            </a:r>
          </a:p>
        </p:txBody>
      </p:sp>
      <p:cxnSp>
        <p:nvCxnSpPr>
          <p:cNvPr id="7" name="Straight Connector 6"/>
          <p:cNvCxnSpPr/>
          <p:nvPr/>
        </p:nvCxnSpPr>
        <p:spPr bwMode="auto">
          <a:xfrm flipV="1">
            <a:off x="6869261" y="3737083"/>
            <a:ext cx="0" cy="2490952"/>
          </a:xfrm>
          <a:prstGeom prst="line">
            <a:avLst/>
          </a:prstGeom>
          <a:solidFill>
            <a:schemeClr val="accent1"/>
          </a:solidFill>
          <a:ln w="76200" cap="flat" cmpd="sng" algn="ctr">
            <a:solidFill>
              <a:schemeClr val="tx1"/>
            </a:solidFill>
            <a:prstDash val="solid"/>
            <a:round/>
            <a:headEnd type="arrow" w="med" len="med"/>
            <a:tailEnd type="none" w="med" len="med"/>
          </a:ln>
          <a:effectLst/>
        </p:spPr>
      </p:cxnSp>
      <p:sp>
        <p:nvSpPr>
          <p:cNvPr id="56" name="Curved Right Arrow 55"/>
          <p:cNvSpPr/>
          <p:nvPr/>
        </p:nvSpPr>
        <p:spPr bwMode="auto">
          <a:xfrm>
            <a:off x="5614776" y="3184838"/>
            <a:ext cx="1941411" cy="1056179"/>
          </a:xfrm>
          <a:prstGeom prst="curv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cxnSp>
        <p:nvCxnSpPr>
          <p:cNvPr id="17" name="Straight Connector 16"/>
          <p:cNvCxnSpPr/>
          <p:nvPr/>
        </p:nvCxnSpPr>
        <p:spPr bwMode="auto">
          <a:xfrm>
            <a:off x="6869261" y="1431236"/>
            <a:ext cx="0" cy="2110421"/>
          </a:xfrm>
          <a:prstGeom prst="line">
            <a:avLst/>
          </a:prstGeom>
          <a:solidFill>
            <a:schemeClr val="accent1"/>
          </a:solidFill>
          <a:ln w="76200" cap="flat" cmpd="sng" algn="ctr">
            <a:solidFill>
              <a:schemeClr val="bg1">
                <a:lumMod val="85000"/>
              </a:schemeClr>
            </a:solidFill>
            <a:prstDash val="solid"/>
            <a:round/>
            <a:headEnd type="arrow" w="med" len="med"/>
            <a:tailEnd type="none" w="med" len="med"/>
          </a:ln>
          <a:effectLst/>
        </p:spPr>
      </p:cxnSp>
      <p:cxnSp>
        <p:nvCxnSpPr>
          <p:cNvPr id="43" name="Straight Arrow Connector 42"/>
          <p:cNvCxnSpPr/>
          <p:nvPr/>
        </p:nvCxnSpPr>
        <p:spPr bwMode="auto">
          <a:xfrm flipV="1">
            <a:off x="4409840" y="3656332"/>
            <a:ext cx="4126061" cy="1829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Box 46"/>
          <p:cNvSpPr txBox="1"/>
          <p:nvPr/>
        </p:nvSpPr>
        <p:spPr>
          <a:xfrm rot="280874">
            <a:off x="6174904" y="3775921"/>
            <a:ext cx="1974366" cy="369332"/>
          </a:xfrm>
          <a:prstGeom prst="rect">
            <a:avLst/>
          </a:prstGeom>
          <a:noFill/>
        </p:spPr>
        <p:txBody>
          <a:bodyPr wrap="square" rtlCol="0">
            <a:spAutoFit/>
          </a:bodyPr>
          <a:lstStyle/>
          <a:p>
            <a:r>
              <a:rPr lang="en-US"/>
              <a:t>Hue change</a:t>
            </a:r>
          </a:p>
        </p:txBody>
      </p:sp>
    </p:spTree>
    <p:extLst>
      <p:ext uri="{BB962C8B-B14F-4D97-AF65-F5344CB8AC3E}">
        <p14:creationId xmlns:p14="http://schemas.microsoft.com/office/powerpoint/2010/main" val="2729133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ColorBalance</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29</a:t>
            </a:fld>
            <a:endParaRPr lang="en-US"/>
          </a:p>
        </p:txBody>
      </p:sp>
      <p:pic>
        <p:nvPicPr>
          <p:cNvPr id="4" name="Picture 3"/>
          <p:cNvPicPr>
            <a:picLocks noChangeAspect="1"/>
          </p:cNvPicPr>
          <p:nvPr/>
        </p:nvPicPr>
        <p:blipFill>
          <a:blip r:embed="rId2"/>
          <a:stretch>
            <a:fillRect/>
          </a:stretch>
        </p:blipFill>
        <p:spPr>
          <a:xfrm>
            <a:off x="1290597" y="2053137"/>
            <a:ext cx="2765864" cy="3690069"/>
          </a:xfrm>
          <a:prstGeom prst="rect">
            <a:avLst/>
          </a:prstGeom>
        </p:spPr>
      </p:pic>
      <p:sp>
        <p:nvSpPr>
          <p:cNvPr id="5" name="TextBox 4"/>
          <p:cNvSpPr txBox="1"/>
          <p:nvPr/>
        </p:nvSpPr>
        <p:spPr>
          <a:xfrm>
            <a:off x="1290597" y="5901293"/>
            <a:ext cx="1633574" cy="369332"/>
          </a:xfrm>
          <a:prstGeom prst="rect">
            <a:avLst/>
          </a:prstGeom>
          <a:noFill/>
        </p:spPr>
        <p:txBody>
          <a:bodyPr wrap="square" rtlCol="0">
            <a:spAutoFit/>
          </a:bodyPr>
          <a:lstStyle/>
          <a:p>
            <a:r>
              <a:rPr lang="en-US"/>
              <a:t>original</a:t>
            </a:r>
          </a:p>
        </p:txBody>
      </p:sp>
      <p:pic>
        <p:nvPicPr>
          <p:cNvPr id="6" name="Picture 5"/>
          <p:cNvPicPr>
            <a:picLocks noChangeAspect="1"/>
          </p:cNvPicPr>
          <p:nvPr/>
        </p:nvPicPr>
        <p:blipFill>
          <a:blip r:embed="rId3"/>
          <a:stretch>
            <a:fillRect/>
          </a:stretch>
        </p:blipFill>
        <p:spPr>
          <a:xfrm>
            <a:off x="4166241" y="2053136"/>
            <a:ext cx="2768681" cy="3690069"/>
          </a:xfrm>
          <a:prstGeom prst="rect">
            <a:avLst/>
          </a:prstGeom>
        </p:spPr>
      </p:pic>
      <p:sp>
        <p:nvSpPr>
          <p:cNvPr id="7" name="TextBox 6"/>
          <p:cNvSpPr txBox="1"/>
          <p:nvPr/>
        </p:nvSpPr>
        <p:spPr>
          <a:xfrm>
            <a:off x="4218201" y="5901293"/>
            <a:ext cx="1633574" cy="369332"/>
          </a:xfrm>
          <a:prstGeom prst="rect">
            <a:avLst/>
          </a:prstGeom>
          <a:noFill/>
        </p:spPr>
        <p:txBody>
          <a:bodyPr wrap="square" rtlCol="0">
            <a:spAutoFit/>
          </a:bodyPr>
          <a:lstStyle/>
          <a:p>
            <a:r>
              <a:rPr lang="en-US"/>
              <a:t>Color balance</a:t>
            </a:r>
          </a:p>
        </p:txBody>
      </p:sp>
      <p:sp>
        <p:nvSpPr>
          <p:cNvPr id="8" name="TextBox 7"/>
          <p:cNvSpPr txBox="1"/>
          <p:nvPr/>
        </p:nvSpPr>
        <p:spPr>
          <a:xfrm>
            <a:off x="375446" y="995214"/>
            <a:ext cx="8705492" cy="923330"/>
          </a:xfrm>
          <a:prstGeom prst="rect">
            <a:avLst/>
          </a:prstGeom>
          <a:noFill/>
        </p:spPr>
        <p:txBody>
          <a:bodyPr wrap="square" rtlCol="0">
            <a:spAutoFit/>
          </a:bodyPr>
          <a:lstStyle/>
          <a:p>
            <a:r>
              <a:rPr lang="en-US"/>
              <a:t>Color Balance can be done using many different tools, such as curves and levels, that have their own operation. If the intent of those tools is to do color balance, mark the link as Color Balance. </a:t>
            </a:r>
          </a:p>
        </p:txBody>
      </p:sp>
      <p:pic>
        <p:nvPicPr>
          <p:cNvPr id="10" name="Picture 9">
            <a:extLst>
              <a:ext uri="{FF2B5EF4-FFF2-40B4-BE49-F238E27FC236}">
                <a16:creationId xmlns:a16="http://schemas.microsoft.com/office/drawing/2014/main" xmlns="" id="{ECBD0605-C2BB-4B1D-925F-FE76F9DAA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34" y="918903"/>
            <a:ext cx="8705491" cy="5549097"/>
          </a:xfrm>
          <a:prstGeom prst="rect">
            <a:avLst/>
          </a:prstGeom>
        </p:spPr>
      </p:pic>
    </p:spTree>
    <p:extLst>
      <p:ext uri="{BB962C8B-B14F-4D97-AF65-F5344CB8AC3E}">
        <p14:creationId xmlns:p14="http://schemas.microsoft.com/office/powerpoint/2010/main" val="22413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Operation Groups</a:t>
            </a:r>
          </a:p>
        </p:txBody>
      </p:sp>
      <p:sp>
        <p:nvSpPr>
          <p:cNvPr id="3" name="TextBox 2"/>
          <p:cNvSpPr txBox="1"/>
          <p:nvPr/>
        </p:nvSpPr>
        <p:spPr>
          <a:xfrm>
            <a:off x="295791" y="1171152"/>
            <a:ext cx="8240110" cy="2862322"/>
          </a:xfrm>
          <a:prstGeom prst="rect">
            <a:avLst/>
          </a:prstGeom>
          <a:noFill/>
        </p:spPr>
        <p:txBody>
          <a:bodyPr wrap="square" numCol="2" rtlCol="0">
            <a:spAutoFit/>
          </a:bodyPr>
          <a:lstStyle/>
          <a:p>
            <a:pPr marL="285750" indent="-285750">
              <a:buFont typeface="Arial" panose="020B0604020202020204" pitchFamily="34" charset="0"/>
              <a:buChar char="•"/>
            </a:pPr>
            <a:r>
              <a:rPr lang="en-US" sz="2000" dirty="0" err="1"/>
              <a:t>AdditionalEffect</a:t>
            </a:r>
            <a:endParaRPr lang="en-US" sz="2000" dirty="0"/>
          </a:p>
          <a:p>
            <a:pPr marL="285750" indent="-285750">
              <a:buFont typeface="Arial" panose="020B0604020202020204" pitchFamily="34" charset="0"/>
              <a:buChar char="•"/>
            </a:pPr>
            <a:r>
              <a:rPr lang="en-US" sz="2000" dirty="0" err="1"/>
              <a:t>AntiForensic</a:t>
            </a:r>
            <a:endParaRPr lang="en-US" sz="2000" dirty="0"/>
          </a:p>
          <a:p>
            <a:pPr marL="285750" indent="-285750">
              <a:buFont typeface="Arial" panose="020B0604020202020204" pitchFamily="34" charset="0"/>
              <a:buChar char="•"/>
            </a:pPr>
            <a:r>
              <a:rPr lang="en-US" sz="2000" dirty="0"/>
              <a:t>Audio</a:t>
            </a:r>
          </a:p>
          <a:p>
            <a:pPr marL="285750" indent="-285750">
              <a:buFont typeface="Arial" panose="020B0604020202020204" pitchFamily="34" charset="0"/>
              <a:buChar char="•"/>
            </a:pPr>
            <a:r>
              <a:rPr lang="en-US" sz="2000" dirty="0"/>
              <a:t>CGI</a:t>
            </a:r>
          </a:p>
          <a:p>
            <a:pPr marL="285750" indent="-285750">
              <a:buFont typeface="Arial" panose="020B0604020202020204" pitchFamily="34" charset="0"/>
              <a:buChar char="•"/>
            </a:pPr>
            <a:r>
              <a:rPr lang="en-US" sz="2000" dirty="0"/>
              <a:t>Color</a:t>
            </a:r>
          </a:p>
          <a:p>
            <a:pPr marL="285750" indent="-285750">
              <a:buFont typeface="Arial" panose="020B0604020202020204" pitchFamily="34" charset="0"/>
              <a:buChar char="•"/>
            </a:pPr>
            <a:r>
              <a:rPr lang="en-US" sz="2000" dirty="0"/>
              <a:t>Filter</a:t>
            </a:r>
          </a:p>
          <a:p>
            <a:pPr marL="285750" indent="-285750">
              <a:buFont typeface="Arial" panose="020B0604020202020204" pitchFamily="34" charset="0"/>
              <a:buChar char="•"/>
            </a:pPr>
            <a:r>
              <a:rPr lang="en-US" sz="2000" dirty="0"/>
              <a:t>Groups</a:t>
            </a:r>
          </a:p>
          <a:p>
            <a:pPr marL="285750" indent="-285750">
              <a:buFont typeface="Arial" panose="020B0604020202020204" pitchFamily="34" charset="0"/>
              <a:buChar char="•"/>
            </a:pPr>
            <a:r>
              <a:rPr lang="en-US" sz="2000" dirty="0"/>
              <a:t>Intensity</a:t>
            </a:r>
          </a:p>
          <a:p>
            <a:pPr marL="285750" indent="-285750">
              <a:buFont typeface="Arial" panose="020B0604020202020204" pitchFamily="34" charset="0"/>
              <a:buChar char="•"/>
            </a:pPr>
            <a:r>
              <a:rPr lang="en-US" sz="2000" dirty="0"/>
              <a:t>Layer </a:t>
            </a:r>
          </a:p>
          <a:p>
            <a:pPr marL="285750" indent="-285750">
              <a:buFont typeface="Arial" panose="020B0604020202020204" pitchFamily="34" charset="0"/>
              <a:buChar char="•"/>
            </a:pPr>
            <a:r>
              <a:rPr lang="en-US" sz="2000" dirty="0"/>
              <a:t>Output</a:t>
            </a:r>
          </a:p>
          <a:p>
            <a:pPr marL="285750" indent="-285750">
              <a:buFont typeface="Arial" panose="020B0604020202020204" pitchFamily="34" charset="0"/>
              <a:buChar char="•"/>
            </a:pPr>
            <a:r>
              <a:rPr lang="en-US" sz="2000" dirty="0"/>
              <a:t>Paste</a:t>
            </a:r>
          </a:p>
          <a:p>
            <a:pPr marL="285750" indent="-285750">
              <a:buFont typeface="Arial" panose="020B0604020202020204" pitchFamily="34" charset="0"/>
              <a:buChar char="•"/>
            </a:pPr>
            <a:r>
              <a:rPr lang="en-US" sz="2000" dirty="0" err="1"/>
              <a:t>PostProcessing</a:t>
            </a:r>
            <a:endParaRPr lang="en-US" sz="2000" dirty="0"/>
          </a:p>
          <a:p>
            <a:pPr marL="285750" indent="-285750">
              <a:buFont typeface="Arial" panose="020B0604020202020204" pitchFamily="34" charset="0"/>
              <a:buChar char="•"/>
            </a:pPr>
            <a:r>
              <a:rPr lang="en-US" sz="2000" dirty="0"/>
              <a:t>Select</a:t>
            </a:r>
          </a:p>
          <a:p>
            <a:pPr marL="285750" indent="-285750">
              <a:buFont typeface="Arial" panose="020B0604020202020204" pitchFamily="34" charset="0"/>
              <a:buChar char="•"/>
            </a:pPr>
            <a:r>
              <a:rPr lang="en-US" sz="2000" dirty="0"/>
              <a:t>Steganography</a:t>
            </a:r>
          </a:p>
          <a:p>
            <a:pPr marL="285750" indent="-285750">
              <a:buFont typeface="Arial" panose="020B0604020202020204" pitchFamily="34" charset="0"/>
              <a:buChar char="•"/>
            </a:pPr>
            <a:r>
              <a:rPr lang="en-US" sz="2000" dirty="0"/>
              <a:t>Time Alteration</a:t>
            </a:r>
          </a:p>
          <a:p>
            <a:pPr marL="285750" indent="-285750">
              <a:buFont typeface="Arial" panose="020B0604020202020204" pitchFamily="34" charset="0"/>
              <a:buChar char="•"/>
            </a:pPr>
            <a:r>
              <a:rPr lang="en-US" sz="2000" dirty="0"/>
              <a:t>Transform</a:t>
            </a:r>
          </a:p>
        </p:txBody>
      </p:sp>
    </p:spTree>
    <p:extLst>
      <p:ext uri="{BB962C8B-B14F-4D97-AF65-F5344CB8AC3E}">
        <p14:creationId xmlns:p14="http://schemas.microsoft.com/office/powerpoint/2010/main" val="1124897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ColorLUT</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30</a:t>
            </a:fld>
            <a:endParaRPr lang="en-US"/>
          </a:p>
        </p:txBody>
      </p:sp>
      <p:pic>
        <p:nvPicPr>
          <p:cNvPr id="4" name="Picture 3"/>
          <p:cNvPicPr>
            <a:picLocks noChangeAspect="1"/>
          </p:cNvPicPr>
          <p:nvPr/>
        </p:nvPicPr>
        <p:blipFill>
          <a:blip r:embed="rId2"/>
          <a:stretch>
            <a:fillRect/>
          </a:stretch>
        </p:blipFill>
        <p:spPr>
          <a:xfrm>
            <a:off x="1290597" y="2053137"/>
            <a:ext cx="2765864" cy="3690069"/>
          </a:xfrm>
          <a:prstGeom prst="rect">
            <a:avLst/>
          </a:prstGeom>
        </p:spPr>
      </p:pic>
      <p:sp>
        <p:nvSpPr>
          <p:cNvPr id="5" name="TextBox 4"/>
          <p:cNvSpPr txBox="1"/>
          <p:nvPr/>
        </p:nvSpPr>
        <p:spPr>
          <a:xfrm>
            <a:off x="1290597" y="5901293"/>
            <a:ext cx="1633574" cy="369332"/>
          </a:xfrm>
          <a:prstGeom prst="rect">
            <a:avLst/>
          </a:prstGeom>
          <a:noFill/>
        </p:spPr>
        <p:txBody>
          <a:bodyPr wrap="square" rtlCol="0">
            <a:spAutoFit/>
          </a:bodyPr>
          <a:lstStyle/>
          <a:p>
            <a:r>
              <a:rPr lang="en-US"/>
              <a:t>original</a:t>
            </a:r>
          </a:p>
        </p:txBody>
      </p:sp>
      <p:pic>
        <p:nvPicPr>
          <p:cNvPr id="6" name="Picture 5"/>
          <p:cNvPicPr>
            <a:picLocks noChangeAspect="1"/>
          </p:cNvPicPr>
          <p:nvPr/>
        </p:nvPicPr>
        <p:blipFill>
          <a:blip r:embed="rId3"/>
          <a:stretch>
            <a:fillRect/>
          </a:stretch>
        </p:blipFill>
        <p:spPr>
          <a:xfrm>
            <a:off x="4166241" y="2053136"/>
            <a:ext cx="2768681" cy="3690069"/>
          </a:xfrm>
          <a:prstGeom prst="rect">
            <a:avLst/>
          </a:prstGeom>
        </p:spPr>
      </p:pic>
      <p:sp>
        <p:nvSpPr>
          <p:cNvPr id="7" name="TextBox 6"/>
          <p:cNvSpPr txBox="1"/>
          <p:nvPr/>
        </p:nvSpPr>
        <p:spPr>
          <a:xfrm>
            <a:off x="4218201" y="5901293"/>
            <a:ext cx="1633574" cy="369332"/>
          </a:xfrm>
          <a:prstGeom prst="rect">
            <a:avLst/>
          </a:prstGeom>
          <a:noFill/>
        </p:spPr>
        <p:txBody>
          <a:bodyPr wrap="square" rtlCol="0">
            <a:spAutoFit/>
          </a:bodyPr>
          <a:lstStyle/>
          <a:p>
            <a:r>
              <a:rPr lang="en-US"/>
              <a:t>Color balance</a:t>
            </a:r>
          </a:p>
        </p:txBody>
      </p:sp>
      <p:sp>
        <p:nvSpPr>
          <p:cNvPr id="8" name="TextBox 7"/>
          <p:cNvSpPr txBox="1"/>
          <p:nvPr/>
        </p:nvSpPr>
        <p:spPr>
          <a:xfrm>
            <a:off x="375446" y="995214"/>
            <a:ext cx="8705492" cy="923330"/>
          </a:xfrm>
          <a:prstGeom prst="rect">
            <a:avLst/>
          </a:prstGeom>
          <a:noFill/>
        </p:spPr>
        <p:txBody>
          <a:bodyPr wrap="square" rtlCol="0">
            <a:spAutoFit/>
          </a:bodyPr>
          <a:lstStyle/>
          <a:p>
            <a:r>
              <a:rPr lang="en-US"/>
              <a:t>Color Balance can be done using many different tools, such as curves and levels, that have their own operation. If the intent of those tools is to do color balance, mark the link as Color Balance. </a:t>
            </a:r>
          </a:p>
        </p:txBody>
      </p:sp>
      <p:pic>
        <p:nvPicPr>
          <p:cNvPr id="11" name="Picture 10">
            <a:extLst>
              <a:ext uri="{FF2B5EF4-FFF2-40B4-BE49-F238E27FC236}">
                <a16:creationId xmlns:a16="http://schemas.microsoft.com/office/drawing/2014/main" xmlns="" id="{04867584-1F70-4F58-B08E-545963B91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79" y="916347"/>
            <a:ext cx="8801665" cy="5534188"/>
          </a:xfrm>
          <a:prstGeom prst="rect">
            <a:avLst/>
          </a:prstGeom>
        </p:spPr>
      </p:pic>
    </p:spTree>
    <p:extLst>
      <p:ext uri="{BB962C8B-B14F-4D97-AF65-F5344CB8AC3E}">
        <p14:creationId xmlns:p14="http://schemas.microsoft.com/office/powerpoint/2010/main" val="815613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Hue</a:t>
            </a:r>
          </a:p>
        </p:txBody>
      </p:sp>
      <p:sp>
        <p:nvSpPr>
          <p:cNvPr id="3" name="Slide Number Placeholder 2"/>
          <p:cNvSpPr>
            <a:spLocks noGrp="1"/>
          </p:cNvSpPr>
          <p:nvPr>
            <p:ph type="sldNum" sz="quarter" idx="12"/>
          </p:nvPr>
        </p:nvSpPr>
        <p:spPr/>
        <p:txBody>
          <a:bodyPr/>
          <a:lstStyle/>
          <a:p>
            <a:fld id="{0B6825B9-5EF3-4D61-85E6-7A556E07D9C3}" type="slidenum">
              <a:rPr lang="en-US" smtClean="0"/>
              <a:t>31</a:t>
            </a:fld>
            <a:endParaRPr lang="en-US"/>
          </a:p>
        </p:txBody>
      </p:sp>
      <p:cxnSp>
        <p:nvCxnSpPr>
          <p:cNvPr id="10" name="Straight Arrow Connector 9"/>
          <p:cNvCxnSpPr/>
          <p:nvPr/>
        </p:nvCxnSpPr>
        <p:spPr bwMode="auto">
          <a:xfrm flipH="1" flipV="1">
            <a:off x="5058479" y="5399072"/>
            <a:ext cx="608098" cy="529055"/>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xmlns="" id="{9923F88C-5834-42FB-9EDF-C06BA20F8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62" y="1038690"/>
            <a:ext cx="8553921" cy="5411845"/>
          </a:xfrm>
          <a:prstGeom prst="rect">
            <a:avLst/>
          </a:prstGeom>
        </p:spPr>
      </p:pic>
    </p:spTree>
    <p:extLst>
      <p:ext uri="{BB962C8B-B14F-4D97-AF65-F5344CB8AC3E}">
        <p14:creationId xmlns:p14="http://schemas.microsoft.com/office/powerpoint/2010/main" val="1493549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Hue</a:t>
            </a:r>
          </a:p>
        </p:txBody>
      </p:sp>
      <p:sp>
        <p:nvSpPr>
          <p:cNvPr id="3" name="Slide Number Placeholder 2"/>
          <p:cNvSpPr>
            <a:spLocks noGrp="1"/>
          </p:cNvSpPr>
          <p:nvPr>
            <p:ph type="sldNum" sz="quarter" idx="12"/>
          </p:nvPr>
        </p:nvSpPr>
        <p:spPr/>
        <p:txBody>
          <a:bodyPr/>
          <a:lstStyle/>
          <a:p>
            <a:fld id="{0B6825B9-5EF3-4D61-85E6-7A556E07D9C3}" type="slidenum">
              <a:rPr lang="en-US" smtClean="0"/>
              <a:t>32</a:t>
            </a:fld>
            <a:endParaRPr lang="en-US"/>
          </a:p>
        </p:txBody>
      </p:sp>
      <p:pic>
        <p:nvPicPr>
          <p:cNvPr id="4" name="Picture 3"/>
          <p:cNvPicPr>
            <a:picLocks noChangeAspect="1"/>
          </p:cNvPicPr>
          <p:nvPr/>
        </p:nvPicPr>
        <p:blipFill>
          <a:blip r:embed="rId2"/>
          <a:stretch>
            <a:fillRect/>
          </a:stretch>
        </p:blipFill>
        <p:spPr>
          <a:xfrm>
            <a:off x="1328997" y="1956315"/>
            <a:ext cx="2765864" cy="3690069"/>
          </a:xfrm>
          <a:prstGeom prst="rect">
            <a:avLst/>
          </a:prstGeom>
        </p:spPr>
      </p:pic>
      <p:sp>
        <p:nvSpPr>
          <p:cNvPr id="5" name="TextBox 4"/>
          <p:cNvSpPr txBox="1"/>
          <p:nvPr/>
        </p:nvSpPr>
        <p:spPr>
          <a:xfrm>
            <a:off x="1328997" y="5804471"/>
            <a:ext cx="1633574" cy="369332"/>
          </a:xfrm>
          <a:prstGeom prst="rect">
            <a:avLst/>
          </a:prstGeom>
          <a:noFill/>
        </p:spPr>
        <p:txBody>
          <a:bodyPr wrap="square" rtlCol="0">
            <a:spAutoFit/>
          </a:bodyPr>
          <a:lstStyle/>
          <a:p>
            <a:r>
              <a:rPr lang="en-US"/>
              <a:t>original</a:t>
            </a:r>
          </a:p>
        </p:txBody>
      </p:sp>
      <p:pic>
        <p:nvPicPr>
          <p:cNvPr id="6" name="Picture 5"/>
          <p:cNvPicPr>
            <a:picLocks noChangeAspect="1"/>
          </p:cNvPicPr>
          <p:nvPr/>
        </p:nvPicPr>
        <p:blipFill>
          <a:blip r:embed="rId3"/>
          <a:stretch>
            <a:fillRect/>
          </a:stretch>
        </p:blipFill>
        <p:spPr>
          <a:xfrm>
            <a:off x="4493150" y="1952111"/>
            <a:ext cx="2766177" cy="3694273"/>
          </a:xfrm>
          <a:prstGeom prst="rect">
            <a:avLst/>
          </a:prstGeom>
        </p:spPr>
      </p:pic>
      <p:sp>
        <p:nvSpPr>
          <p:cNvPr id="7" name="TextBox 6"/>
          <p:cNvSpPr txBox="1"/>
          <p:nvPr/>
        </p:nvSpPr>
        <p:spPr>
          <a:xfrm>
            <a:off x="4308490" y="5743461"/>
            <a:ext cx="1633574" cy="369332"/>
          </a:xfrm>
          <a:prstGeom prst="rect">
            <a:avLst/>
          </a:prstGeom>
          <a:noFill/>
        </p:spPr>
        <p:txBody>
          <a:bodyPr wrap="square" rtlCol="0">
            <a:spAutoFit/>
          </a:bodyPr>
          <a:lstStyle/>
          <a:p>
            <a:r>
              <a:rPr lang="en-US"/>
              <a:t>Hue shift</a:t>
            </a:r>
          </a:p>
        </p:txBody>
      </p:sp>
      <p:sp>
        <p:nvSpPr>
          <p:cNvPr id="8" name="TextBox 7"/>
          <p:cNvSpPr txBox="1"/>
          <p:nvPr/>
        </p:nvSpPr>
        <p:spPr>
          <a:xfrm>
            <a:off x="477470" y="981967"/>
            <a:ext cx="7662041" cy="923330"/>
          </a:xfrm>
          <a:prstGeom prst="rect">
            <a:avLst/>
          </a:prstGeom>
          <a:noFill/>
        </p:spPr>
        <p:txBody>
          <a:bodyPr wrap="square" rtlCol="0">
            <a:spAutoFit/>
          </a:bodyPr>
          <a:lstStyle/>
          <a:p>
            <a:r>
              <a:rPr lang="en-US"/>
              <a:t>Hue changes the name of the color that is referred to.</a:t>
            </a:r>
          </a:p>
          <a:p>
            <a:r>
              <a:rPr lang="en-US"/>
              <a:t> </a:t>
            </a:r>
          </a:p>
          <a:p>
            <a:r>
              <a:rPr lang="en-US"/>
              <a:t>In the images below, the yellows have been shifted to appear more green. </a:t>
            </a:r>
          </a:p>
        </p:txBody>
      </p:sp>
      <p:cxnSp>
        <p:nvCxnSpPr>
          <p:cNvPr id="10" name="Straight Arrow Connector 9"/>
          <p:cNvCxnSpPr/>
          <p:nvPr/>
        </p:nvCxnSpPr>
        <p:spPr bwMode="auto">
          <a:xfrm flipH="1" flipV="1">
            <a:off x="5058479" y="5399072"/>
            <a:ext cx="608098" cy="529055"/>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517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Saturation</a:t>
            </a:r>
          </a:p>
        </p:txBody>
      </p:sp>
      <p:sp>
        <p:nvSpPr>
          <p:cNvPr id="3" name="Slide Number Placeholder 2"/>
          <p:cNvSpPr>
            <a:spLocks noGrp="1"/>
          </p:cNvSpPr>
          <p:nvPr>
            <p:ph type="sldNum" sz="quarter" idx="12"/>
          </p:nvPr>
        </p:nvSpPr>
        <p:spPr/>
        <p:txBody>
          <a:bodyPr/>
          <a:lstStyle/>
          <a:p>
            <a:fld id="{0B6825B9-5EF3-4D61-85E6-7A556E07D9C3}" type="slidenum">
              <a:rPr lang="en-US" smtClean="0"/>
              <a:t>33</a:t>
            </a:fld>
            <a:endParaRPr lang="en-US"/>
          </a:p>
        </p:txBody>
      </p:sp>
      <p:pic>
        <p:nvPicPr>
          <p:cNvPr id="4" name="Picture 3"/>
          <p:cNvPicPr>
            <a:picLocks noChangeAspect="1"/>
          </p:cNvPicPr>
          <p:nvPr/>
        </p:nvPicPr>
        <p:blipFill>
          <a:blip r:embed="rId2"/>
          <a:stretch>
            <a:fillRect/>
          </a:stretch>
        </p:blipFill>
        <p:spPr>
          <a:xfrm>
            <a:off x="3166060" y="1252262"/>
            <a:ext cx="2764737" cy="3690069"/>
          </a:xfrm>
          <a:prstGeom prst="rect">
            <a:avLst/>
          </a:prstGeom>
        </p:spPr>
      </p:pic>
      <p:pic>
        <p:nvPicPr>
          <p:cNvPr id="6" name="Picture 5"/>
          <p:cNvPicPr>
            <a:picLocks noChangeAspect="1"/>
          </p:cNvPicPr>
          <p:nvPr/>
        </p:nvPicPr>
        <p:blipFill>
          <a:blip r:embed="rId3"/>
          <a:stretch>
            <a:fillRect/>
          </a:stretch>
        </p:blipFill>
        <p:spPr>
          <a:xfrm>
            <a:off x="228601" y="1252263"/>
            <a:ext cx="2765864" cy="3690069"/>
          </a:xfrm>
          <a:prstGeom prst="rect">
            <a:avLst/>
          </a:prstGeom>
        </p:spPr>
      </p:pic>
      <p:sp>
        <p:nvSpPr>
          <p:cNvPr id="7" name="TextBox 6"/>
          <p:cNvSpPr txBox="1"/>
          <p:nvPr/>
        </p:nvSpPr>
        <p:spPr>
          <a:xfrm>
            <a:off x="228601" y="5100419"/>
            <a:ext cx="1633574" cy="369332"/>
          </a:xfrm>
          <a:prstGeom prst="rect">
            <a:avLst/>
          </a:prstGeom>
          <a:noFill/>
        </p:spPr>
        <p:txBody>
          <a:bodyPr wrap="square" rtlCol="0">
            <a:spAutoFit/>
          </a:bodyPr>
          <a:lstStyle/>
          <a:p>
            <a:r>
              <a:rPr lang="en-US"/>
              <a:t>original</a:t>
            </a:r>
          </a:p>
        </p:txBody>
      </p:sp>
      <p:sp>
        <p:nvSpPr>
          <p:cNvPr id="8" name="TextBox 7"/>
          <p:cNvSpPr txBox="1"/>
          <p:nvPr/>
        </p:nvSpPr>
        <p:spPr>
          <a:xfrm>
            <a:off x="3166060" y="5100419"/>
            <a:ext cx="2623165" cy="379476"/>
          </a:xfrm>
          <a:prstGeom prst="rect">
            <a:avLst/>
          </a:prstGeom>
          <a:noFill/>
        </p:spPr>
        <p:txBody>
          <a:bodyPr wrap="square" rtlCol="0">
            <a:spAutoFit/>
          </a:bodyPr>
          <a:lstStyle/>
          <a:p>
            <a:r>
              <a:rPr lang="en-US"/>
              <a:t>Saturation increase</a:t>
            </a:r>
          </a:p>
        </p:txBody>
      </p:sp>
      <p:pic>
        <p:nvPicPr>
          <p:cNvPr id="9" name="Picture 8"/>
          <p:cNvPicPr>
            <a:picLocks noChangeAspect="1"/>
          </p:cNvPicPr>
          <p:nvPr/>
        </p:nvPicPr>
        <p:blipFill>
          <a:blip r:embed="rId4"/>
          <a:stretch>
            <a:fillRect/>
          </a:stretch>
        </p:blipFill>
        <p:spPr>
          <a:xfrm>
            <a:off x="6003530" y="1252262"/>
            <a:ext cx="2763398" cy="3686783"/>
          </a:xfrm>
          <a:prstGeom prst="rect">
            <a:avLst/>
          </a:prstGeom>
        </p:spPr>
      </p:pic>
      <p:sp>
        <p:nvSpPr>
          <p:cNvPr id="10" name="TextBox 9"/>
          <p:cNvSpPr txBox="1"/>
          <p:nvPr/>
        </p:nvSpPr>
        <p:spPr>
          <a:xfrm>
            <a:off x="6003530" y="5100419"/>
            <a:ext cx="2623165" cy="379476"/>
          </a:xfrm>
          <a:prstGeom prst="rect">
            <a:avLst/>
          </a:prstGeom>
          <a:noFill/>
        </p:spPr>
        <p:txBody>
          <a:bodyPr wrap="square" rtlCol="0">
            <a:spAutoFit/>
          </a:bodyPr>
          <a:lstStyle/>
          <a:p>
            <a:r>
              <a:rPr lang="en-US"/>
              <a:t>Saturation decrease</a:t>
            </a:r>
          </a:p>
        </p:txBody>
      </p:sp>
      <p:pic>
        <p:nvPicPr>
          <p:cNvPr id="11" name="Picture 10">
            <a:extLst>
              <a:ext uri="{FF2B5EF4-FFF2-40B4-BE49-F238E27FC236}">
                <a16:creationId xmlns:a16="http://schemas.microsoft.com/office/drawing/2014/main" xmlns="" id="{0B58FBB9-6FD8-4515-AB36-3DCBC3487B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168" y="909896"/>
            <a:ext cx="8657521" cy="5540453"/>
          </a:xfrm>
          <a:prstGeom prst="rect">
            <a:avLst/>
          </a:prstGeom>
        </p:spPr>
      </p:pic>
    </p:spTree>
    <p:extLst>
      <p:ext uri="{BB962C8B-B14F-4D97-AF65-F5344CB8AC3E}">
        <p14:creationId xmlns:p14="http://schemas.microsoft.com/office/powerpoint/2010/main" val="121513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Saturation</a:t>
            </a:r>
          </a:p>
        </p:txBody>
      </p:sp>
      <p:sp>
        <p:nvSpPr>
          <p:cNvPr id="3" name="Slide Number Placeholder 2"/>
          <p:cNvSpPr>
            <a:spLocks noGrp="1"/>
          </p:cNvSpPr>
          <p:nvPr>
            <p:ph type="sldNum" sz="quarter" idx="12"/>
          </p:nvPr>
        </p:nvSpPr>
        <p:spPr/>
        <p:txBody>
          <a:bodyPr/>
          <a:lstStyle/>
          <a:p>
            <a:fld id="{0B6825B9-5EF3-4D61-85E6-7A556E07D9C3}" type="slidenum">
              <a:rPr lang="en-US" smtClean="0"/>
              <a:t>34</a:t>
            </a:fld>
            <a:endParaRPr lang="en-US"/>
          </a:p>
        </p:txBody>
      </p:sp>
      <p:pic>
        <p:nvPicPr>
          <p:cNvPr id="4" name="Picture 3"/>
          <p:cNvPicPr>
            <a:picLocks noChangeAspect="1"/>
          </p:cNvPicPr>
          <p:nvPr/>
        </p:nvPicPr>
        <p:blipFill>
          <a:blip r:embed="rId2"/>
          <a:stretch>
            <a:fillRect/>
          </a:stretch>
        </p:blipFill>
        <p:spPr>
          <a:xfrm>
            <a:off x="3166060" y="1252262"/>
            <a:ext cx="2764737" cy="3690069"/>
          </a:xfrm>
          <a:prstGeom prst="rect">
            <a:avLst/>
          </a:prstGeom>
        </p:spPr>
      </p:pic>
      <p:pic>
        <p:nvPicPr>
          <p:cNvPr id="6" name="Picture 5"/>
          <p:cNvPicPr>
            <a:picLocks noChangeAspect="1"/>
          </p:cNvPicPr>
          <p:nvPr/>
        </p:nvPicPr>
        <p:blipFill>
          <a:blip r:embed="rId3"/>
          <a:stretch>
            <a:fillRect/>
          </a:stretch>
        </p:blipFill>
        <p:spPr>
          <a:xfrm>
            <a:off x="228601" y="1252263"/>
            <a:ext cx="2765864" cy="3690069"/>
          </a:xfrm>
          <a:prstGeom prst="rect">
            <a:avLst/>
          </a:prstGeom>
        </p:spPr>
      </p:pic>
      <p:sp>
        <p:nvSpPr>
          <p:cNvPr id="7" name="TextBox 6"/>
          <p:cNvSpPr txBox="1"/>
          <p:nvPr/>
        </p:nvSpPr>
        <p:spPr>
          <a:xfrm>
            <a:off x="228601" y="5100419"/>
            <a:ext cx="1633574" cy="369332"/>
          </a:xfrm>
          <a:prstGeom prst="rect">
            <a:avLst/>
          </a:prstGeom>
          <a:noFill/>
        </p:spPr>
        <p:txBody>
          <a:bodyPr wrap="square" rtlCol="0">
            <a:spAutoFit/>
          </a:bodyPr>
          <a:lstStyle/>
          <a:p>
            <a:r>
              <a:rPr lang="en-US"/>
              <a:t>original</a:t>
            </a:r>
          </a:p>
        </p:txBody>
      </p:sp>
      <p:sp>
        <p:nvSpPr>
          <p:cNvPr id="8" name="TextBox 7"/>
          <p:cNvSpPr txBox="1"/>
          <p:nvPr/>
        </p:nvSpPr>
        <p:spPr>
          <a:xfrm>
            <a:off x="3166060" y="5100419"/>
            <a:ext cx="2623165" cy="379476"/>
          </a:xfrm>
          <a:prstGeom prst="rect">
            <a:avLst/>
          </a:prstGeom>
          <a:noFill/>
        </p:spPr>
        <p:txBody>
          <a:bodyPr wrap="square" rtlCol="0">
            <a:spAutoFit/>
          </a:bodyPr>
          <a:lstStyle/>
          <a:p>
            <a:r>
              <a:rPr lang="en-US"/>
              <a:t>Saturation increase</a:t>
            </a:r>
          </a:p>
        </p:txBody>
      </p:sp>
      <p:pic>
        <p:nvPicPr>
          <p:cNvPr id="9" name="Picture 8"/>
          <p:cNvPicPr>
            <a:picLocks noChangeAspect="1"/>
          </p:cNvPicPr>
          <p:nvPr/>
        </p:nvPicPr>
        <p:blipFill>
          <a:blip r:embed="rId4"/>
          <a:stretch>
            <a:fillRect/>
          </a:stretch>
        </p:blipFill>
        <p:spPr>
          <a:xfrm>
            <a:off x="6003530" y="1252262"/>
            <a:ext cx="2763398" cy="3686783"/>
          </a:xfrm>
          <a:prstGeom prst="rect">
            <a:avLst/>
          </a:prstGeom>
        </p:spPr>
      </p:pic>
      <p:sp>
        <p:nvSpPr>
          <p:cNvPr id="10" name="TextBox 9"/>
          <p:cNvSpPr txBox="1"/>
          <p:nvPr/>
        </p:nvSpPr>
        <p:spPr>
          <a:xfrm>
            <a:off x="6003530" y="5100419"/>
            <a:ext cx="2623165" cy="379476"/>
          </a:xfrm>
          <a:prstGeom prst="rect">
            <a:avLst/>
          </a:prstGeom>
          <a:noFill/>
        </p:spPr>
        <p:txBody>
          <a:bodyPr wrap="square" rtlCol="0">
            <a:spAutoFit/>
          </a:bodyPr>
          <a:lstStyle/>
          <a:p>
            <a:r>
              <a:rPr lang="en-US"/>
              <a:t>Saturation decrease</a:t>
            </a:r>
          </a:p>
        </p:txBody>
      </p:sp>
    </p:spTree>
    <p:extLst>
      <p:ext uri="{BB962C8B-B14F-4D97-AF65-F5344CB8AC3E}">
        <p14:creationId xmlns:p14="http://schemas.microsoft.com/office/powerpoint/2010/main" val="3871840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Vibrance</a:t>
            </a:r>
            <a:r>
              <a:rPr lang="en-US"/>
              <a:t> </a:t>
            </a:r>
          </a:p>
        </p:txBody>
      </p:sp>
      <p:sp>
        <p:nvSpPr>
          <p:cNvPr id="3" name="Slide Number Placeholder 2"/>
          <p:cNvSpPr>
            <a:spLocks noGrp="1"/>
          </p:cNvSpPr>
          <p:nvPr>
            <p:ph type="sldNum" sz="quarter" idx="12"/>
          </p:nvPr>
        </p:nvSpPr>
        <p:spPr/>
        <p:txBody>
          <a:bodyPr/>
          <a:lstStyle/>
          <a:p>
            <a:fld id="{0B6825B9-5EF3-4D61-85E6-7A556E07D9C3}" type="slidenum">
              <a:rPr lang="en-US" smtClean="0"/>
              <a:t>35</a:t>
            </a:fld>
            <a:endParaRPr lang="en-US"/>
          </a:p>
        </p:txBody>
      </p:sp>
      <p:pic>
        <p:nvPicPr>
          <p:cNvPr id="4" name="Picture 3"/>
          <p:cNvPicPr>
            <a:picLocks noChangeAspect="1"/>
          </p:cNvPicPr>
          <p:nvPr/>
        </p:nvPicPr>
        <p:blipFill>
          <a:blip r:embed="rId2"/>
          <a:stretch>
            <a:fillRect/>
          </a:stretch>
        </p:blipFill>
        <p:spPr>
          <a:xfrm>
            <a:off x="164263" y="1199476"/>
            <a:ext cx="2765864" cy="3690069"/>
          </a:xfrm>
          <a:prstGeom prst="rect">
            <a:avLst/>
          </a:prstGeom>
        </p:spPr>
      </p:pic>
      <p:sp>
        <p:nvSpPr>
          <p:cNvPr id="5" name="TextBox 4"/>
          <p:cNvSpPr txBox="1"/>
          <p:nvPr/>
        </p:nvSpPr>
        <p:spPr>
          <a:xfrm>
            <a:off x="63679" y="4882634"/>
            <a:ext cx="1633574" cy="369332"/>
          </a:xfrm>
          <a:prstGeom prst="rect">
            <a:avLst/>
          </a:prstGeom>
          <a:noFill/>
        </p:spPr>
        <p:txBody>
          <a:bodyPr wrap="square" rtlCol="0">
            <a:spAutoFit/>
          </a:bodyPr>
          <a:lstStyle/>
          <a:p>
            <a:r>
              <a:rPr lang="en-US"/>
              <a:t>original</a:t>
            </a:r>
          </a:p>
        </p:txBody>
      </p:sp>
      <p:sp>
        <p:nvSpPr>
          <p:cNvPr id="7" name="TextBox 6"/>
          <p:cNvSpPr txBox="1"/>
          <p:nvPr/>
        </p:nvSpPr>
        <p:spPr>
          <a:xfrm>
            <a:off x="2962847" y="4896387"/>
            <a:ext cx="2563697" cy="369332"/>
          </a:xfrm>
          <a:prstGeom prst="rect">
            <a:avLst/>
          </a:prstGeom>
          <a:noFill/>
        </p:spPr>
        <p:txBody>
          <a:bodyPr wrap="square" rtlCol="0">
            <a:spAutoFit/>
          </a:bodyPr>
          <a:lstStyle/>
          <a:p>
            <a:r>
              <a:rPr lang="en-US" err="1"/>
              <a:t>Vibrance</a:t>
            </a:r>
            <a:r>
              <a:rPr lang="en-US"/>
              <a:t> increase</a:t>
            </a:r>
          </a:p>
        </p:txBody>
      </p:sp>
      <p:sp>
        <p:nvSpPr>
          <p:cNvPr id="9" name="TextBox 8"/>
          <p:cNvSpPr txBox="1"/>
          <p:nvPr/>
        </p:nvSpPr>
        <p:spPr>
          <a:xfrm>
            <a:off x="5888212" y="4882634"/>
            <a:ext cx="2309384" cy="369332"/>
          </a:xfrm>
          <a:prstGeom prst="rect">
            <a:avLst/>
          </a:prstGeom>
          <a:noFill/>
        </p:spPr>
        <p:txBody>
          <a:bodyPr wrap="square" rtlCol="0">
            <a:spAutoFit/>
          </a:bodyPr>
          <a:lstStyle/>
          <a:p>
            <a:r>
              <a:rPr lang="en-US" err="1"/>
              <a:t>Vibrance</a:t>
            </a:r>
            <a:r>
              <a:rPr lang="en-US"/>
              <a:t> decrease</a:t>
            </a:r>
          </a:p>
        </p:txBody>
      </p:sp>
      <p:pic>
        <p:nvPicPr>
          <p:cNvPr id="6" name="Picture 5"/>
          <p:cNvPicPr>
            <a:picLocks noChangeAspect="1"/>
          </p:cNvPicPr>
          <p:nvPr/>
        </p:nvPicPr>
        <p:blipFill>
          <a:blip r:embed="rId3"/>
          <a:stretch>
            <a:fillRect/>
          </a:stretch>
        </p:blipFill>
        <p:spPr>
          <a:xfrm>
            <a:off x="3030711" y="1185654"/>
            <a:ext cx="2756917" cy="3696980"/>
          </a:xfrm>
          <a:prstGeom prst="rect">
            <a:avLst/>
          </a:prstGeom>
        </p:spPr>
      </p:pic>
      <p:pic>
        <p:nvPicPr>
          <p:cNvPr id="10" name="Picture 9"/>
          <p:cNvPicPr>
            <a:picLocks noChangeAspect="1"/>
          </p:cNvPicPr>
          <p:nvPr/>
        </p:nvPicPr>
        <p:blipFill>
          <a:blip r:embed="rId4"/>
          <a:stretch>
            <a:fillRect/>
          </a:stretch>
        </p:blipFill>
        <p:spPr>
          <a:xfrm>
            <a:off x="5933083" y="1185653"/>
            <a:ext cx="2782482" cy="3710733"/>
          </a:xfrm>
          <a:prstGeom prst="rect">
            <a:avLst/>
          </a:prstGeom>
        </p:spPr>
      </p:pic>
      <p:sp>
        <p:nvSpPr>
          <p:cNvPr id="11" name="TextBox 10"/>
          <p:cNvSpPr txBox="1"/>
          <p:nvPr/>
        </p:nvSpPr>
        <p:spPr>
          <a:xfrm>
            <a:off x="225222" y="5391807"/>
            <a:ext cx="8153024" cy="369332"/>
          </a:xfrm>
          <a:prstGeom prst="rect">
            <a:avLst/>
          </a:prstGeom>
          <a:noFill/>
        </p:spPr>
        <p:txBody>
          <a:bodyPr wrap="square" rtlCol="0">
            <a:spAutoFit/>
          </a:bodyPr>
          <a:lstStyle/>
          <a:p>
            <a:r>
              <a:rPr lang="en-US" err="1"/>
              <a:t>Vibrance</a:t>
            </a:r>
            <a:r>
              <a:rPr lang="en-US"/>
              <a:t> changes both the brightness and the saturation of the colors. </a:t>
            </a:r>
          </a:p>
        </p:txBody>
      </p:sp>
      <p:pic>
        <p:nvPicPr>
          <p:cNvPr id="12" name="Picture 11">
            <a:extLst>
              <a:ext uri="{FF2B5EF4-FFF2-40B4-BE49-F238E27FC236}">
                <a16:creationId xmlns:a16="http://schemas.microsoft.com/office/drawing/2014/main" xmlns="" id="{320F020C-DA9D-494A-A433-F11E6420C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909" y="1027011"/>
            <a:ext cx="8764869" cy="5401374"/>
          </a:xfrm>
          <a:prstGeom prst="rect">
            <a:avLst/>
          </a:prstGeom>
        </p:spPr>
      </p:pic>
    </p:spTree>
    <p:extLst>
      <p:ext uri="{BB962C8B-B14F-4D97-AF65-F5344CB8AC3E}">
        <p14:creationId xmlns:p14="http://schemas.microsoft.com/office/powerpoint/2010/main" val="1238778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Vibrance </a:t>
            </a:r>
          </a:p>
        </p:txBody>
      </p:sp>
      <p:sp>
        <p:nvSpPr>
          <p:cNvPr id="3" name="Slide Number Placeholder 2"/>
          <p:cNvSpPr>
            <a:spLocks noGrp="1"/>
          </p:cNvSpPr>
          <p:nvPr>
            <p:ph type="sldNum" sz="quarter" idx="12"/>
          </p:nvPr>
        </p:nvSpPr>
        <p:spPr/>
        <p:txBody>
          <a:bodyPr/>
          <a:lstStyle/>
          <a:p>
            <a:fld id="{0B6825B9-5EF3-4D61-85E6-7A556E07D9C3}" type="slidenum">
              <a:rPr lang="en-US" smtClean="0"/>
              <a:t>36</a:t>
            </a:fld>
            <a:endParaRPr lang="en-US"/>
          </a:p>
        </p:txBody>
      </p:sp>
      <p:pic>
        <p:nvPicPr>
          <p:cNvPr id="4" name="Picture 3"/>
          <p:cNvPicPr>
            <a:picLocks noChangeAspect="1"/>
          </p:cNvPicPr>
          <p:nvPr/>
        </p:nvPicPr>
        <p:blipFill>
          <a:blip r:embed="rId2"/>
          <a:stretch>
            <a:fillRect/>
          </a:stretch>
        </p:blipFill>
        <p:spPr>
          <a:xfrm>
            <a:off x="164263" y="1199476"/>
            <a:ext cx="2765864" cy="3690069"/>
          </a:xfrm>
          <a:prstGeom prst="rect">
            <a:avLst/>
          </a:prstGeom>
        </p:spPr>
      </p:pic>
      <p:sp>
        <p:nvSpPr>
          <p:cNvPr id="5" name="TextBox 4"/>
          <p:cNvSpPr txBox="1"/>
          <p:nvPr/>
        </p:nvSpPr>
        <p:spPr>
          <a:xfrm>
            <a:off x="63679" y="4882634"/>
            <a:ext cx="1633574" cy="369332"/>
          </a:xfrm>
          <a:prstGeom prst="rect">
            <a:avLst/>
          </a:prstGeom>
          <a:noFill/>
        </p:spPr>
        <p:txBody>
          <a:bodyPr wrap="square" rtlCol="0">
            <a:spAutoFit/>
          </a:bodyPr>
          <a:lstStyle/>
          <a:p>
            <a:r>
              <a:rPr lang="en-US"/>
              <a:t>original</a:t>
            </a:r>
          </a:p>
        </p:txBody>
      </p:sp>
      <p:sp>
        <p:nvSpPr>
          <p:cNvPr id="7" name="TextBox 6"/>
          <p:cNvSpPr txBox="1"/>
          <p:nvPr/>
        </p:nvSpPr>
        <p:spPr>
          <a:xfrm>
            <a:off x="2962847" y="4896387"/>
            <a:ext cx="2563697" cy="369332"/>
          </a:xfrm>
          <a:prstGeom prst="rect">
            <a:avLst/>
          </a:prstGeom>
          <a:noFill/>
        </p:spPr>
        <p:txBody>
          <a:bodyPr wrap="square" rtlCol="0">
            <a:spAutoFit/>
          </a:bodyPr>
          <a:lstStyle/>
          <a:p>
            <a:r>
              <a:rPr lang="en-US" err="1"/>
              <a:t>Vibrance</a:t>
            </a:r>
            <a:r>
              <a:rPr lang="en-US"/>
              <a:t> increase</a:t>
            </a:r>
          </a:p>
        </p:txBody>
      </p:sp>
      <p:sp>
        <p:nvSpPr>
          <p:cNvPr id="9" name="TextBox 8"/>
          <p:cNvSpPr txBox="1"/>
          <p:nvPr/>
        </p:nvSpPr>
        <p:spPr>
          <a:xfrm>
            <a:off x="5888212" y="4882634"/>
            <a:ext cx="2309384" cy="369332"/>
          </a:xfrm>
          <a:prstGeom prst="rect">
            <a:avLst/>
          </a:prstGeom>
          <a:noFill/>
        </p:spPr>
        <p:txBody>
          <a:bodyPr wrap="square" rtlCol="0">
            <a:spAutoFit/>
          </a:bodyPr>
          <a:lstStyle/>
          <a:p>
            <a:r>
              <a:rPr lang="en-US" err="1"/>
              <a:t>Vibrance</a:t>
            </a:r>
            <a:r>
              <a:rPr lang="en-US"/>
              <a:t> decrease</a:t>
            </a:r>
          </a:p>
        </p:txBody>
      </p:sp>
      <p:pic>
        <p:nvPicPr>
          <p:cNvPr id="6" name="Picture 5"/>
          <p:cNvPicPr>
            <a:picLocks noChangeAspect="1"/>
          </p:cNvPicPr>
          <p:nvPr/>
        </p:nvPicPr>
        <p:blipFill>
          <a:blip r:embed="rId3"/>
          <a:stretch>
            <a:fillRect/>
          </a:stretch>
        </p:blipFill>
        <p:spPr>
          <a:xfrm>
            <a:off x="3030711" y="1185654"/>
            <a:ext cx="2756917" cy="3696980"/>
          </a:xfrm>
          <a:prstGeom prst="rect">
            <a:avLst/>
          </a:prstGeom>
        </p:spPr>
      </p:pic>
      <p:pic>
        <p:nvPicPr>
          <p:cNvPr id="10" name="Picture 9"/>
          <p:cNvPicPr>
            <a:picLocks noChangeAspect="1"/>
          </p:cNvPicPr>
          <p:nvPr/>
        </p:nvPicPr>
        <p:blipFill>
          <a:blip r:embed="rId4"/>
          <a:stretch>
            <a:fillRect/>
          </a:stretch>
        </p:blipFill>
        <p:spPr>
          <a:xfrm>
            <a:off x="5933083" y="1185653"/>
            <a:ext cx="2782482" cy="3710733"/>
          </a:xfrm>
          <a:prstGeom prst="rect">
            <a:avLst/>
          </a:prstGeom>
        </p:spPr>
      </p:pic>
      <p:sp>
        <p:nvSpPr>
          <p:cNvPr id="11" name="TextBox 10"/>
          <p:cNvSpPr txBox="1"/>
          <p:nvPr/>
        </p:nvSpPr>
        <p:spPr>
          <a:xfrm>
            <a:off x="225222" y="5391807"/>
            <a:ext cx="8153024" cy="369332"/>
          </a:xfrm>
          <a:prstGeom prst="rect">
            <a:avLst/>
          </a:prstGeom>
          <a:noFill/>
        </p:spPr>
        <p:txBody>
          <a:bodyPr wrap="square" rtlCol="0">
            <a:spAutoFit/>
          </a:bodyPr>
          <a:lstStyle/>
          <a:p>
            <a:r>
              <a:rPr lang="en-US" err="1"/>
              <a:t>Vibrance</a:t>
            </a:r>
            <a:r>
              <a:rPr lang="en-US"/>
              <a:t> changes both the brightness and the saturation of the colors. </a:t>
            </a:r>
          </a:p>
        </p:txBody>
      </p:sp>
    </p:spTree>
    <p:extLst>
      <p:ext uri="{BB962C8B-B14F-4D97-AF65-F5344CB8AC3E}">
        <p14:creationId xmlns:p14="http://schemas.microsoft.com/office/powerpoint/2010/main" val="3104479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Slide Number Placeholder 2"/>
          <p:cNvSpPr>
            <a:spLocks noGrp="1"/>
          </p:cNvSpPr>
          <p:nvPr>
            <p:ph type="sldNum" sz="quarter" idx="12"/>
          </p:nvPr>
        </p:nvSpPr>
        <p:spPr/>
        <p:txBody>
          <a:bodyPr/>
          <a:lstStyle/>
          <a:p>
            <a:fld id="{0B6825B9-5EF3-4D61-85E6-7A556E07D9C3}" type="slidenum">
              <a:rPr lang="en-US" smtClean="0"/>
              <a:t>37</a:t>
            </a:fld>
            <a:endParaRPr lang="en-US"/>
          </a:p>
        </p:txBody>
      </p:sp>
      <p:pic>
        <p:nvPicPr>
          <p:cNvPr id="6" name="Picture 5"/>
          <p:cNvPicPr>
            <a:picLocks noChangeAspect="1"/>
          </p:cNvPicPr>
          <p:nvPr/>
        </p:nvPicPr>
        <p:blipFill>
          <a:blip r:embed="rId2"/>
          <a:stretch>
            <a:fillRect/>
          </a:stretch>
        </p:blipFill>
        <p:spPr>
          <a:xfrm>
            <a:off x="398476" y="2500889"/>
            <a:ext cx="5935211" cy="3844823"/>
          </a:xfrm>
          <a:prstGeom prst="rect">
            <a:avLst/>
          </a:prstGeom>
        </p:spPr>
      </p:pic>
      <p:sp>
        <p:nvSpPr>
          <p:cNvPr id="7" name="TextBox 6"/>
          <p:cNvSpPr txBox="1"/>
          <p:nvPr/>
        </p:nvSpPr>
        <p:spPr>
          <a:xfrm>
            <a:off x="166664" y="969264"/>
            <a:ext cx="8544910" cy="1477328"/>
          </a:xfrm>
          <a:prstGeom prst="rect">
            <a:avLst/>
          </a:prstGeom>
          <a:noFill/>
        </p:spPr>
        <p:txBody>
          <a:bodyPr wrap="square" rtlCol="0">
            <a:spAutoFit/>
          </a:bodyPr>
          <a:lstStyle/>
          <a:p>
            <a:r>
              <a:rPr lang="en-US" dirty="0"/>
              <a:t>INTERPOLATION: </a:t>
            </a:r>
          </a:p>
          <a:p>
            <a:endParaRPr lang="en-US" dirty="0"/>
          </a:p>
          <a:p>
            <a:r>
              <a:rPr lang="en-US" dirty="0"/>
              <a:t>Color interpolation refers to changing the color space, or the way that the CFA was interpreted by the software. This may or may not result in a very visible change in the image. </a:t>
            </a:r>
          </a:p>
        </p:txBody>
      </p:sp>
      <p:sp>
        <p:nvSpPr>
          <p:cNvPr id="8" name="TextBox 7"/>
          <p:cNvSpPr txBox="1"/>
          <p:nvPr/>
        </p:nvSpPr>
        <p:spPr>
          <a:xfrm>
            <a:off x="6739195" y="2891620"/>
            <a:ext cx="2330729" cy="2031325"/>
          </a:xfrm>
          <a:prstGeom prst="rect">
            <a:avLst/>
          </a:prstGeom>
          <a:noFill/>
        </p:spPr>
        <p:txBody>
          <a:bodyPr wrap="square" rtlCol="0">
            <a:spAutoFit/>
          </a:bodyPr>
          <a:lstStyle/>
          <a:p>
            <a:r>
              <a:rPr lang="en-US" dirty="0"/>
              <a:t>This is an example of the different settings in Adobe Photoshop that could be changed to constitute an color interpolation link.</a:t>
            </a:r>
          </a:p>
        </p:txBody>
      </p:sp>
    </p:spTree>
    <p:extLst>
      <p:ext uri="{BB962C8B-B14F-4D97-AF65-F5344CB8AC3E}">
        <p14:creationId xmlns:p14="http://schemas.microsoft.com/office/powerpoint/2010/main" val="4163947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a:t>
            </a:r>
          </a:p>
        </p:txBody>
      </p:sp>
      <p:sp>
        <p:nvSpPr>
          <p:cNvPr id="3" name="Slide Number Placeholder 2"/>
          <p:cNvSpPr>
            <a:spLocks noGrp="1"/>
          </p:cNvSpPr>
          <p:nvPr>
            <p:ph type="sldNum" sz="quarter" idx="12"/>
          </p:nvPr>
        </p:nvSpPr>
        <p:spPr/>
        <p:txBody>
          <a:bodyPr/>
          <a:lstStyle/>
          <a:p>
            <a:fld id="{0B6825B9-5EF3-4D61-85E6-7A556E07D9C3}" type="slidenum">
              <a:rPr lang="en-US" smtClean="0"/>
              <a:t>38</a:t>
            </a:fld>
            <a:endParaRPr lang="en-US"/>
          </a:p>
        </p:txBody>
      </p:sp>
      <p:graphicFrame>
        <p:nvGraphicFramePr>
          <p:cNvPr id="5" name="Table 4">
            <a:extLst>
              <a:ext uri="{FF2B5EF4-FFF2-40B4-BE49-F238E27FC236}">
                <a16:creationId xmlns:a16="http://schemas.microsoft.com/office/drawing/2014/main" xmlns="" id="{96C51988-5CF2-4A24-9927-8D4E3EF6B80C}"/>
              </a:ext>
            </a:extLst>
          </p:cNvPr>
          <p:cNvGraphicFramePr>
            <a:graphicFrameLocks noGrp="1"/>
          </p:cNvGraphicFramePr>
          <p:nvPr>
            <p:extLst>
              <p:ext uri="{D42A27DB-BD31-4B8C-83A1-F6EECF244321}">
                <p14:modId xmlns:p14="http://schemas.microsoft.com/office/powerpoint/2010/main" val="4168327668"/>
              </p:ext>
            </p:extLst>
          </p:nvPr>
        </p:nvGraphicFramePr>
        <p:xfrm>
          <a:off x="273050" y="1073150"/>
          <a:ext cx="8413750" cy="3930427"/>
        </p:xfrm>
        <a:graphic>
          <a:graphicData uri="http://schemas.openxmlformats.org/drawingml/2006/table">
            <a:tbl>
              <a:tblPr firstRow="1" bandRow="1">
                <a:tableStyleId>{5C22544A-7EE6-4342-B048-85BDC9FD1C3A}</a:tableStyleId>
              </a:tblPr>
              <a:tblGrid>
                <a:gridCol w="4206875">
                  <a:extLst>
                    <a:ext uri="{9D8B030D-6E8A-4147-A177-3AD203B41FA5}">
                      <a16:colId xmlns:a16="http://schemas.microsoft.com/office/drawing/2014/main" xmlns="" val="2399779180"/>
                    </a:ext>
                  </a:extLst>
                </a:gridCol>
                <a:gridCol w="4206875">
                  <a:extLst>
                    <a:ext uri="{9D8B030D-6E8A-4147-A177-3AD203B41FA5}">
                      <a16:colId xmlns:a16="http://schemas.microsoft.com/office/drawing/2014/main" xmlns="" val="4199137744"/>
                    </a:ext>
                  </a:extLst>
                </a:gridCol>
              </a:tblGrid>
              <a:tr h="335723">
                <a:tc>
                  <a:txBody>
                    <a:bodyPr/>
                    <a:lstStyle/>
                    <a:p>
                      <a:r>
                        <a:rPr lang="en-US" sz="1800"/>
                        <a:t>Operation</a:t>
                      </a:r>
                    </a:p>
                  </a:txBody>
                  <a:tcPr/>
                </a:tc>
                <a:tc>
                  <a:txBody>
                    <a:bodyPr/>
                    <a:lstStyle/>
                    <a:p>
                      <a:r>
                        <a:rPr lang="en-US" sz="1800"/>
                        <a:t>Description</a:t>
                      </a:r>
                    </a:p>
                  </a:txBody>
                  <a:tcPr/>
                </a:tc>
                <a:extLst>
                  <a:ext uri="{0D108BD9-81ED-4DB2-BD59-A6C34878D82A}">
                    <a16:rowId xmlns:a16="http://schemas.microsoft.com/office/drawing/2014/main" xmlns="" val="3902678880"/>
                  </a:ext>
                </a:extLst>
              </a:tr>
              <a:tr h="502547">
                <a:tc>
                  <a:txBody>
                    <a:bodyPr/>
                    <a:lstStyle/>
                    <a:p>
                      <a:r>
                        <a:rPr lang="en-US" sz="1400" err="1"/>
                        <a:t>FilterConvolutionKernel</a:t>
                      </a:r>
                      <a:endParaRPr lang="en-US" sz="1400"/>
                    </a:p>
                  </a:txBody>
                  <a:tcPr/>
                </a:tc>
                <a:tc>
                  <a:txBody>
                    <a:bodyPr/>
                    <a:lstStyle/>
                    <a:p>
                      <a:r>
                        <a:rPr lang="en-US" sz="1400"/>
                        <a:t>Convolve an image with a custom convolution kernel</a:t>
                      </a:r>
                    </a:p>
                  </a:txBody>
                  <a:tcPr/>
                </a:tc>
                <a:extLst>
                  <a:ext uri="{0D108BD9-81ED-4DB2-BD59-A6C34878D82A}">
                    <a16:rowId xmlns:a16="http://schemas.microsoft.com/office/drawing/2014/main" xmlns="" val="2954090168"/>
                  </a:ext>
                </a:extLst>
              </a:tr>
              <a:tr h="502547">
                <a:tc>
                  <a:txBody>
                    <a:bodyPr/>
                    <a:lstStyle/>
                    <a:p>
                      <a:r>
                        <a:rPr lang="en-US" sz="1400"/>
                        <a:t>Blur</a:t>
                      </a:r>
                    </a:p>
                  </a:txBody>
                  <a:tcPr/>
                </a:tc>
                <a:tc>
                  <a:txBody>
                    <a:bodyPr/>
                    <a:lstStyle/>
                    <a:p>
                      <a:r>
                        <a:rPr lang="en-US" sz="1400"/>
                        <a:t>Make details unclear or less distinct</a:t>
                      </a:r>
                    </a:p>
                  </a:txBody>
                  <a:tcPr/>
                </a:tc>
                <a:extLst>
                  <a:ext uri="{0D108BD9-81ED-4DB2-BD59-A6C34878D82A}">
                    <a16:rowId xmlns:a16="http://schemas.microsoft.com/office/drawing/2014/main" xmlns="" val="3162472607"/>
                  </a:ext>
                </a:extLst>
              </a:tr>
              <a:tr h="502547">
                <a:tc>
                  <a:txBody>
                    <a:bodyPr/>
                    <a:lstStyle/>
                    <a:p>
                      <a:r>
                        <a:rPr lang="en-US" sz="1400"/>
                        <a:t>Sharpening</a:t>
                      </a:r>
                    </a:p>
                  </a:txBody>
                  <a:tcPr/>
                </a:tc>
                <a:tc>
                  <a:txBody>
                    <a:bodyPr/>
                    <a:lstStyle/>
                    <a:p>
                      <a:r>
                        <a:rPr lang="en-US" sz="1400"/>
                        <a:t>Enhance edge definition within an image</a:t>
                      </a:r>
                    </a:p>
                  </a:txBody>
                  <a:tcPr/>
                </a:tc>
                <a:extLst>
                  <a:ext uri="{0D108BD9-81ED-4DB2-BD59-A6C34878D82A}">
                    <a16:rowId xmlns:a16="http://schemas.microsoft.com/office/drawing/2014/main" xmlns="" val="3996289638"/>
                  </a:ext>
                </a:extLst>
              </a:tr>
              <a:tr h="502547">
                <a:tc>
                  <a:txBody>
                    <a:bodyPr/>
                    <a:lstStyle/>
                    <a:p>
                      <a:r>
                        <a:rPr lang="en-US" sz="1400" err="1"/>
                        <a:t>MotionBlur</a:t>
                      </a:r>
                      <a:endParaRPr lang="en-US" sz="1400"/>
                    </a:p>
                  </a:txBody>
                  <a:tcPr/>
                </a:tc>
                <a:tc>
                  <a:txBody>
                    <a:bodyPr/>
                    <a:lstStyle/>
                    <a:p>
                      <a:r>
                        <a:rPr lang="en-US" sz="1400"/>
                        <a:t>Modify an image or image selection to create the illusion of motion</a:t>
                      </a:r>
                    </a:p>
                  </a:txBody>
                  <a:tcPr/>
                </a:tc>
                <a:extLst>
                  <a:ext uri="{0D108BD9-81ED-4DB2-BD59-A6C34878D82A}">
                    <a16:rowId xmlns:a16="http://schemas.microsoft.com/office/drawing/2014/main" xmlns="" val="1989847391"/>
                  </a:ext>
                </a:extLst>
              </a:tr>
              <a:tr h="502547">
                <a:tc>
                  <a:txBody>
                    <a:bodyPr/>
                    <a:lstStyle/>
                    <a:p>
                      <a:r>
                        <a:rPr lang="en-US" sz="1400" err="1"/>
                        <a:t>FilterKeying</a:t>
                      </a:r>
                      <a:endParaRPr lang="en-US" sz="1400"/>
                    </a:p>
                  </a:txBody>
                  <a:tcPr/>
                </a:tc>
                <a:tc>
                  <a:txBody>
                    <a:bodyPr/>
                    <a:lstStyle/>
                    <a:p>
                      <a:r>
                        <a:rPr lang="en-US" sz="1400"/>
                        <a:t>Remove a color from a layer of video</a:t>
                      </a:r>
                    </a:p>
                  </a:txBody>
                  <a:tcPr/>
                </a:tc>
                <a:extLst>
                  <a:ext uri="{0D108BD9-81ED-4DB2-BD59-A6C34878D82A}">
                    <a16:rowId xmlns:a16="http://schemas.microsoft.com/office/drawing/2014/main" xmlns="" val="1290620545"/>
                  </a:ext>
                </a:extLst>
              </a:tr>
              <a:tr h="502547">
                <a:tc>
                  <a:txBody>
                    <a:bodyPr/>
                    <a:lstStyle/>
                    <a:p>
                      <a:r>
                        <a:rPr lang="en-US" sz="1400" err="1"/>
                        <a:t>CreativeFilter</a:t>
                      </a:r>
                      <a:endParaRPr lang="en-US" sz="1400"/>
                    </a:p>
                  </a:txBody>
                  <a:tcPr/>
                </a:tc>
                <a:tc>
                  <a:txBody>
                    <a:bodyPr/>
                    <a:lstStyle/>
                    <a:p>
                      <a:r>
                        <a:rPr lang="en-US" sz="1400"/>
                        <a:t>Filter to alter visual impact of the image</a:t>
                      </a:r>
                    </a:p>
                  </a:txBody>
                  <a:tcPr/>
                </a:tc>
                <a:extLst>
                  <a:ext uri="{0D108BD9-81ED-4DB2-BD59-A6C34878D82A}">
                    <a16:rowId xmlns:a16="http://schemas.microsoft.com/office/drawing/2014/main" xmlns="" val="4157692797"/>
                  </a:ext>
                </a:extLst>
              </a:tr>
              <a:tr h="502547">
                <a:tc>
                  <a:txBody>
                    <a:bodyPr/>
                    <a:lstStyle/>
                    <a:p>
                      <a:r>
                        <a:rPr lang="en-US" sz="1400" err="1"/>
                        <a:t>AddNoise</a:t>
                      </a:r>
                      <a:endParaRPr lang="en-US" sz="1400"/>
                    </a:p>
                  </a:txBody>
                  <a:tcPr/>
                </a:tc>
                <a:tc>
                  <a:txBody>
                    <a:bodyPr/>
                    <a:lstStyle/>
                    <a:p>
                      <a:r>
                        <a:rPr lang="en-US" sz="1400"/>
                        <a:t>Add random variations of brightness or color information</a:t>
                      </a:r>
                    </a:p>
                  </a:txBody>
                  <a:tcPr/>
                </a:tc>
                <a:extLst>
                  <a:ext uri="{0D108BD9-81ED-4DB2-BD59-A6C34878D82A}">
                    <a16:rowId xmlns:a16="http://schemas.microsoft.com/office/drawing/2014/main" xmlns="" val="376288631"/>
                  </a:ext>
                </a:extLst>
              </a:tr>
            </a:tbl>
          </a:graphicData>
        </a:graphic>
      </p:graphicFrame>
    </p:spTree>
    <p:extLst>
      <p:ext uri="{BB962C8B-B14F-4D97-AF65-F5344CB8AC3E}">
        <p14:creationId xmlns:p14="http://schemas.microsoft.com/office/powerpoint/2010/main" val="177657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a:t>
            </a:r>
          </a:p>
        </p:txBody>
      </p:sp>
      <p:sp>
        <p:nvSpPr>
          <p:cNvPr id="3" name="Slide Number Placeholder 2"/>
          <p:cNvSpPr>
            <a:spLocks noGrp="1"/>
          </p:cNvSpPr>
          <p:nvPr>
            <p:ph type="sldNum" sz="quarter" idx="12"/>
          </p:nvPr>
        </p:nvSpPr>
        <p:spPr/>
        <p:txBody>
          <a:bodyPr/>
          <a:lstStyle/>
          <a:p>
            <a:fld id="{0B6825B9-5EF3-4D61-85E6-7A556E07D9C3}" type="slidenum">
              <a:rPr lang="en-US" smtClean="0"/>
              <a:t>39</a:t>
            </a:fld>
            <a:endParaRPr lang="en-US"/>
          </a:p>
        </p:txBody>
      </p:sp>
      <p:sp>
        <p:nvSpPr>
          <p:cNvPr id="4" name="TextBox 3"/>
          <p:cNvSpPr txBox="1"/>
          <p:nvPr/>
        </p:nvSpPr>
        <p:spPr>
          <a:xfrm>
            <a:off x="650505" y="1067402"/>
            <a:ext cx="7433490" cy="4104491"/>
          </a:xfrm>
          <a:prstGeom prst="rect">
            <a:avLst/>
          </a:prstGeom>
          <a:noFill/>
        </p:spPr>
        <p:txBody>
          <a:bodyPr wrap="square" numCol="2" rtlCol="0">
            <a:spAutoFit/>
          </a:bodyPr>
          <a:lstStyle/>
          <a:p>
            <a:pPr marL="285750" indent="-285750">
              <a:buFont typeface="Arial" panose="020B0604020202020204" pitchFamily="34" charset="0"/>
              <a:buChar char="•"/>
            </a:pPr>
            <a:r>
              <a:rPr lang="en-US" err="1"/>
              <a:t>FilterConvolutionKernel</a:t>
            </a:r>
            <a:endParaRPr lang="en-US"/>
          </a:p>
          <a:p>
            <a:pPr marL="285750" indent="-285750">
              <a:buFont typeface="Arial" panose="020B0604020202020204" pitchFamily="34" charset="0"/>
              <a:buChar char="•"/>
            </a:pPr>
            <a:r>
              <a:rPr lang="en-US"/>
              <a:t>Blur</a:t>
            </a:r>
          </a:p>
          <a:p>
            <a:pPr marL="742950" lvl="1" indent="-285750">
              <a:buFont typeface="Arial" panose="020B0604020202020204" pitchFamily="34" charset="0"/>
              <a:buChar char="•"/>
            </a:pPr>
            <a:r>
              <a:rPr lang="en-US"/>
              <a:t>Smooth</a:t>
            </a:r>
          </a:p>
          <a:p>
            <a:pPr marL="742950" lvl="1" indent="-285750">
              <a:buFont typeface="Arial" panose="020B0604020202020204" pitchFamily="34" charset="0"/>
              <a:buChar char="•"/>
            </a:pPr>
            <a:r>
              <a:rPr lang="en-US"/>
              <a:t>Wavelet</a:t>
            </a:r>
          </a:p>
          <a:p>
            <a:pPr marL="742950" lvl="1" indent="-285750">
              <a:buFont typeface="Arial" panose="020B0604020202020204" pitchFamily="34" charset="0"/>
              <a:buChar char="•"/>
            </a:pPr>
            <a:r>
              <a:rPr lang="en-US"/>
              <a:t> Median</a:t>
            </a:r>
          </a:p>
          <a:p>
            <a:pPr marL="742950" lvl="1" indent="-285750">
              <a:buFont typeface="Arial" panose="020B0604020202020204" pitchFamily="34" charset="0"/>
              <a:buChar char="•"/>
            </a:pPr>
            <a:r>
              <a:rPr lang="en-US"/>
              <a:t>Median Smoothing</a:t>
            </a:r>
          </a:p>
          <a:p>
            <a:pPr marL="742950" lvl="1" indent="-285750">
              <a:buFont typeface="Arial" panose="020B0604020202020204" pitchFamily="34" charset="0"/>
              <a:buChar char="•"/>
            </a:pPr>
            <a:r>
              <a:rPr lang="en-US"/>
              <a:t>Gaussian</a:t>
            </a:r>
          </a:p>
          <a:p>
            <a:pPr marL="742950" lvl="1" indent="-285750">
              <a:buFont typeface="Arial" panose="020B0604020202020204" pitchFamily="34" charset="0"/>
              <a:buChar char="•"/>
            </a:pPr>
            <a:r>
              <a:rPr lang="en-US"/>
              <a:t>Radial</a:t>
            </a:r>
          </a:p>
          <a:p>
            <a:pPr marL="742950" lvl="1" indent="-285750">
              <a:buFont typeface="Arial" panose="020B0604020202020204" pitchFamily="34" charset="0"/>
              <a:buChar char="•"/>
            </a:pPr>
            <a:r>
              <a:rPr lang="en-US"/>
              <a:t>Tilt Shift</a:t>
            </a:r>
          </a:p>
          <a:p>
            <a:pPr marL="742950" lvl="1" indent="-285750">
              <a:buFont typeface="Arial" panose="020B0604020202020204" pitchFamily="34" charset="0"/>
              <a:buChar char="•"/>
            </a:pPr>
            <a:r>
              <a:rPr lang="en-US"/>
              <a:t>Motion</a:t>
            </a:r>
          </a:p>
          <a:p>
            <a:pPr marL="742950" lvl="1" indent="-285750">
              <a:buFont typeface="Arial" panose="020B0604020202020204" pitchFamily="34" charset="0"/>
              <a:buChar char="•"/>
            </a:pPr>
            <a:r>
              <a:rPr lang="en-US"/>
              <a:t>Other</a:t>
            </a:r>
          </a:p>
          <a:p>
            <a:pPr marL="285750" indent="-285750">
              <a:buFont typeface="Arial" panose="020B0604020202020204" pitchFamily="34" charset="0"/>
              <a:buChar char="•"/>
            </a:pPr>
            <a:r>
              <a:rPr lang="en-US"/>
              <a:t>Sharpening</a:t>
            </a:r>
          </a:p>
          <a:p>
            <a:pPr marL="285750" indent="-285750">
              <a:buFont typeface="Arial" panose="020B0604020202020204" pitchFamily="34" charset="0"/>
              <a:buChar char="•"/>
            </a:pPr>
            <a:r>
              <a:rPr lang="en-US" err="1"/>
              <a:t>MotionBlur</a:t>
            </a:r>
            <a:endParaRPr lang="en-US"/>
          </a:p>
          <a:p>
            <a:pPr marL="285750" indent="-285750">
              <a:buFont typeface="Arial" panose="020B0604020202020204" pitchFamily="34" charset="0"/>
              <a:buChar char="•"/>
            </a:pPr>
            <a:r>
              <a:rPr lang="en-US" err="1"/>
              <a:t>FilterKeying</a:t>
            </a:r>
            <a:endParaRPr lang="en-US"/>
          </a:p>
          <a:p>
            <a:pPr marL="285750" indent="-285750">
              <a:buFont typeface="Arial" panose="020B0604020202020204" pitchFamily="34" charset="0"/>
              <a:buChar char="•"/>
            </a:pPr>
            <a:r>
              <a:rPr lang="en-US" err="1"/>
              <a:t>CreativeFilter</a:t>
            </a:r>
            <a:endParaRPr lang="en-US"/>
          </a:p>
          <a:p>
            <a:pPr marL="285750" indent="-285750">
              <a:buFont typeface="Arial" panose="020B0604020202020204" pitchFamily="34" charset="0"/>
              <a:buChar char="•"/>
            </a:pPr>
            <a:r>
              <a:rPr lang="en-US" err="1"/>
              <a:t>AddNoise</a:t>
            </a:r>
            <a:endParaRPr lang="en-US"/>
          </a:p>
          <a:p>
            <a:pPr marL="742950" lvl="1" indent="-285750">
              <a:buFont typeface="Arial" panose="020B0604020202020204" pitchFamily="34" charset="0"/>
              <a:buChar char="•"/>
            </a:pPr>
            <a:r>
              <a:rPr lang="en-US"/>
              <a:t>Salt-pepper</a:t>
            </a:r>
          </a:p>
          <a:p>
            <a:pPr marL="742950" lvl="1" indent="-285750">
              <a:buFont typeface="Arial" panose="020B0604020202020204" pitchFamily="34" charset="0"/>
              <a:buChar char="•"/>
            </a:pPr>
            <a:r>
              <a:rPr lang="en-US"/>
              <a:t>Shot</a:t>
            </a:r>
          </a:p>
          <a:p>
            <a:pPr marL="742950" lvl="1" indent="-285750">
              <a:buFont typeface="Arial" panose="020B0604020202020204" pitchFamily="34" charset="0"/>
              <a:buChar char="•"/>
            </a:pPr>
            <a:r>
              <a:rPr lang="en-US"/>
              <a:t>Uniform</a:t>
            </a:r>
          </a:p>
          <a:p>
            <a:pPr marL="742950" lvl="1" indent="-285750">
              <a:buFont typeface="Arial" panose="020B0604020202020204" pitchFamily="34" charset="0"/>
              <a:buChar char="•"/>
            </a:pPr>
            <a:r>
              <a:rPr lang="en-US"/>
              <a:t>Random</a:t>
            </a:r>
          </a:p>
          <a:p>
            <a:pPr marL="742950" lvl="1" indent="-285750">
              <a:buFont typeface="Arial" panose="020B0604020202020204" pitchFamily="34" charset="0"/>
              <a:buChar char="•"/>
            </a:pPr>
            <a:r>
              <a:rPr lang="en-US"/>
              <a:t>Gaussian</a:t>
            </a:r>
          </a:p>
          <a:p>
            <a:pPr marL="742950" lvl="1" indent="-285750">
              <a:buFont typeface="Arial" panose="020B0604020202020204" pitchFamily="34" charset="0"/>
              <a:buChar char="•"/>
            </a:pPr>
            <a:r>
              <a:rPr lang="en-US"/>
              <a:t>Periodic</a:t>
            </a:r>
          </a:p>
          <a:p>
            <a:pPr marL="742950" lvl="1" indent="-285750">
              <a:buFont typeface="Arial" panose="020B0604020202020204" pitchFamily="34" charset="0"/>
              <a:buChar char="•"/>
            </a:pPr>
            <a:r>
              <a:rPr lang="en-US"/>
              <a:t>Other</a:t>
            </a:r>
          </a:p>
          <a:p>
            <a:pPr lvl="1"/>
            <a:endParaRPr lang="en-US"/>
          </a:p>
        </p:txBody>
      </p:sp>
    </p:spTree>
    <p:extLst>
      <p:ext uri="{BB962C8B-B14F-4D97-AF65-F5344CB8AC3E}">
        <p14:creationId xmlns:p14="http://schemas.microsoft.com/office/powerpoint/2010/main" val="1373205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AdditionalEffect</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4</a:t>
            </a:fld>
            <a:endParaRPr lang="en-US"/>
          </a:p>
        </p:txBody>
      </p:sp>
      <p:graphicFrame>
        <p:nvGraphicFramePr>
          <p:cNvPr id="9" name="Table 8">
            <a:extLst>
              <a:ext uri="{FF2B5EF4-FFF2-40B4-BE49-F238E27FC236}">
                <a16:creationId xmlns:a16="http://schemas.microsoft.com/office/drawing/2014/main" xmlns="" id="{FEB9D2A5-A59F-4DE4-AAAB-D469D33B544A}"/>
              </a:ext>
            </a:extLst>
          </p:cNvPr>
          <p:cNvGraphicFramePr>
            <a:graphicFrameLocks noGrp="1"/>
          </p:cNvGraphicFramePr>
          <p:nvPr>
            <p:extLst>
              <p:ext uri="{D42A27DB-BD31-4B8C-83A1-F6EECF244321}">
                <p14:modId xmlns:p14="http://schemas.microsoft.com/office/powerpoint/2010/main" val="1033808614"/>
              </p:ext>
            </p:extLst>
          </p:nvPr>
        </p:nvGraphicFramePr>
        <p:xfrm>
          <a:off x="426203" y="1396999"/>
          <a:ext cx="8562814" cy="4015768"/>
        </p:xfrm>
        <a:graphic>
          <a:graphicData uri="http://schemas.openxmlformats.org/drawingml/2006/table">
            <a:tbl>
              <a:tblPr firstRow="1" bandRow="1">
                <a:tableStyleId>{5C22544A-7EE6-4342-B048-85BDC9FD1C3A}</a:tableStyleId>
              </a:tblPr>
              <a:tblGrid>
                <a:gridCol w="2151897">
                  <a:extLst>
                    <a:ext uri="{9D8B030D-6E8A-4147-A177-3AD203B41FA5}">
                      <a16:colId xmlns:a16="http://schemas.microsoft.com/office/drawing/2014/main" xmlns="" val="1901295338"/>
                    </a:ext>
                  </a:extLst>
                </a:gridCol>
                <a:gridCol w="6410917">
                  <a:extLst>
                    <a:ext uri="{9D8B030D-6E8A-4147-A177-3AD203B41FA5}">
                      <a16:colId xmlns:a16="http://schemas.microsoft.com/office/drawing/2014/main" xmlns="" val="699123467"/>
                    </a:ext>
                  </a:extLst>
                </a:gridCol>
              </a:tblGrid>
              <a:tr h="418153">
                <a:tc>
                  <a:txBody>
                    <a:bodyPr/>
                    <a:lstStyle/>
                    <a:p>
                      <a:r>
                        <a:rPr lang="en-US"/>
                        <a:t>Operation Name</a:t>
                      </a:r>
                    </a:p>
                  </a:txBody>
                  <a:tcPr/>
                </a:tc>
                <a:tc>
                  <a:txBody>
                    <a:bodyPr/>
                    <a:lstStyle/>
                    <a:p>
                      <a:r>
                        <a:rPr lang="en-US" dirty="0"/>
                        <a:t>Description</a:t>
                      </a:r>
                    </a:p>
                  </a:txBody>
                  <a:tcPr/>
                </a:tc>
                <a:extLst>
                  <a:ext uri="{0D108BD9-81ED-4DB2-BD59-A6C34878D82A}">
                    <a16:rowId xmlns:a16="http://schemas.microsoft.com/office/drawing/2014/main" xmlns="" val="3753521832"/>
                  </a:ext>
                </a:extLst>
              </a:tr>
              <a:tr h="545204">
                <a:tc>
                  <a:txBody>
                    <a:bodyPr/>
                    <a:lstStyle/>
                    <a:p>
                      <a:r>
                        <a:rPr lang="en-US" sz="1400" err="1"/>
                        <a:t>ReduceInterlaceFlicker</a:t>
                      </a:r>
                      <a:endParaRPr lang="en-US" sz="1400"/>
                    </a:p>
                  </a:txBody>
                  <a:tcPr/>
                </a:tc>
                <a:tc>
                  <a:txBody>
                    <a:bodyPr/>
                    <a:lstStyle/>
                    <a:p>
                      <a:r>
                        <a:rPr lang="en-US" sz="1400" dirty="0"/>
                        <a:t>Smooth the artifacts resultant from interlacing</a:t>
                      </a:r>
                    </a:p>
                  </a:txBody>
                  <a:tcPr/>
                </a:tc>
                <a:extLst>
                  <a:ext uri="{0D108BD9-81ED-4DB2-BD59-A6C34878D82A}">
                    <a16:rowId xmlns:a16="http://schemas.microsoft.com/office/drawing/2014/main" xmlns="" val="4213837667"/>
                  </a:ext>
                </a:extLst>
              </a:tr>
              <a:tr h="662623">
                <a:tc>
                  <a:txBody>
                    <a:bodyPr/>
                    <a:lstStyle/>
                    <a:p>
                      <a:r>
                        <a:rPr lang="en-US" sz="1400" err="1"/>
                        <a:t>AddTransitions</a:t>
                      </a:r>
                      <a:endParaRPr lang="en-US" sz="1400"/>
                    </a:p>
                  </a:txBody>
                  <a:tcPr/>
                </a:tc>
                <a:tc>
                  <a:txBody>
                    <a:bodyPr/>
                    <a:lstStyle/>
                    <a:p>
                      <a:r>
                        <a:rPr lang="en-US" sz="1400"/>
                        <a:t>Add a series of frame modifications that create a visual blend between two pieces of media</a:t>
                      </a:r>
                    </a:p>
                  </a:txBody>
                  <a:tcPr/>
                </a:tc>
                <a:extLst>
                  <a:ext uri="{0D108BD9-81ED-4DB2-BD59-A6C34878D82A}">
                    <a16:rowId xmlns:a16="http://schemas.microsoft.com/office/drawing/2014/main" xmlns="" val="2079654068"/>
                  </a:ext>
                </a:extLst>
              </a:tr>
              <a:tr h="518615">
                <a:tc>
                  <a:txBody>
                    <a:bodyPr/>
                    <a:lstStyle/>
                    <a:p>
                      <a:r>
                        <a:rPr lang="en-US" sz="1400" dirty="0" err="1" smtClean="0"/>
                        <a:t>WarpStabilize</a:t>
                      </a:r>
                      <a:endParaRPr lang="en-US" sz="1400" dirty="0"/>
                    </a:p>
                  </a:txBody>
                  <a:tcPr/>
                </a:tc>
                <a:tc>
                  <a:txBody>
                    <a:bodyPr/>
                    <a:lstStyle/>
                    <a:p>
                      <a:r>
                        <a:rPr lang="en-US" sz="1400"/>
                        <a:t>Distort and/or crop video layers in order to remove camera shake</a:t>
                      </a:r>
                    </a:p>
                  </a:txBody>
                  <a:tcPr/>
                </a:tc>
                <a:extLst>
                  <a:ext uri="{0D108BD9-81ED-4DB2-BD59-A6C34878D82A}">
                    <a16:rowId xmlns:a16="http://schemas.microsoft.com/office/drawing/2014/main" xmlns="" val="2128355643"/>
                  </a:ext>
                </a:extLst>
              </a:tr>
              <a:tr h="504967">
                <a:tc>
                  <a:txBody>
                    <a:bodyPr/>
                    <a:lstStyle/>
                    <a:p>
                      <a:r>
                        <a:rPr lang="en-US" sz="1400" err="1"/>
                        <a:t>CameraMovement</a:t>
                      </a:r>
                      <a:endParaRPr lang="en-US" sz="1400"/>
                    </a:p>
                  </a:txBody>
                  <a:tcPr/>
                </a:tc>
                <a:tc>
                  <a:txBody>
                    <a:bodyPr/>
                    <a:lstStyle/>
                    <a:p>
                      <a:r>
                        <a:rPr lang="en-US" sz="1400"/>
                        <a:t>Make it appear that the camera is moving or not moving</a:t>
                      </a:r>
                    </a:p>
                  </a:txBody>
                  <a:tcPr/>
                </a:tc>
                <a:extLst>
                  <a:ext uri="{0D108BD9-81ED-4DB2-BD59-A6C34878D82A}">
                    <a16:rowId xmlns:a16="http://schemas.microsoft.com/office/drawing/2014/main" xmlns="" val="2484989432"/>
                  </a:ext>
                </a:extLst>
              </a:tr>
              <a:tr h="370363">
                <a:tc>
                  <a:txBody>
                    <a:bodyPr/>
                    <a:lstStyle/>
                    <a:p>
                      <a:r>
                        <a:rPr lang="en-US" sz="1400" dirty="0"/>
                        <a:t>Fading</a:t>
                      </a:r>
                    </a:p>
                  </a:txBody>
                  <a:tcPr/>
                </a:tc>
                <a:tc>
                  <a:txBody>
                    <a:bodyPr/>
                    <a:lstStyle/>
                    <a:p>
                      <a:r>
                        <a:rPr lang="en-US" sz="1400" dirty="0"/>
                        <a:t>Decreasing opacity to make scenes blend in or out. Example: Fading to Black</a:t>
                      </a:r>
                    </a:p>
                    <a:p>
                      <a:endParaRPr lang="en-US" sz="1400" dirty="0"/>
                    </a:p>
                  </a:txBody>
                  <a:tcPr/>
                </a:tc>
                <a:extLst>
                  <a:ext uri="{0D108BD9-81ED-4DB2-BD59-A6C34878D82A}">
                    <a16:rowId xmlns:a16="http://schemas.microsoft.com/office/drawing/2014/main" xmlns="" val="1536020983"/>
                  </a:ext>
                </a:extLst>
              </a:tr>
              <a:tr h="848047">
                <a:tc>
                  <a:txBody>
                    <a:bodyPr/>
                    <a:lstStyle/>
                    <a:p>
                      <a:r>
                        <a:rPr lang="en-US" sz="1400" dirty="0"/>
                        <a:t>Mosaic</a:t>
                      </a:r>
                    </a:p>
                  </a:txBody>
                  <a:tcPr/>
                </a:tc>
                <a:tc>
                  <a:txBody>
                    <a:bodyPr/>
                    <a:lstStyle/>
                    <a:p>
                      <a:r>
                        <a:rPr lang="en-US" sz="1400" dirty="0"/>
                        <a:t>Create a mosaic pattern and then reassemble</a:t>
                      </a:r>
                    </a:p>
                  </a:txBody>
                  <a:tcPr/>
                </a:tc>
                <a:extLst>
                  <a:ext uri="{0D108BD9-81ED-4DB2-BD59-A6C34878D82A}">
                    <a16:rowId xmlns:a16="http://schemas.microsoft.com/office/drawing/2014/main" xmlns="" val="706406825"/>
                  </a:ext>
                </a:extLst>
              </a:tr>
            </a:tbl>
          </a:graphicData>
        </a:graphic>
      </p:graphicFrame>
      <p:sp>
        <p:nvSpPr>
          <p:cNvPr id="4" name="TextBox 3">
            <a:extLst>
              <a:ext uri="{FF2B5EF4-FFF2-40B4-BE49-F238E27FC236}">
                <a16:creationId xmlns:a16="http://schemas.microsoft.com/office/drawing/2014/main" xmlns="" id="{4E9CDEA8-E809-46D7-8AC9-2C2070078AA9}"/>
              </a:ext>
            </a:extLst>
          </p:cNvPr>
          <p:cNvSpPr txBox="1"/>
          <p:nvPr/>
        </p:nvSpPr>
        <p:spPr>
          <a:xfrm>
            <a:off x="426203" y="910206"/>
            <a:ext cx="1746546" cy="369332"/>
          </a:xfrm>
          <a:prstGeom prst="rect">
            <a:avLst/>
          </a:prstGeom>
          <a:noFill/>
        </p:spPr>
        <p:txBody>
          <a:bodyPr wrap="square" rtlCol="0">
            <a:spAutoFit/>
          </a:bodyPr>
          <a:lstStyle/>
          <a:p>
            <a:r>
              <a:rPr lang="en-US" dirty="0"/>
              <a:t>Video</a:t>
            </a:r>
          </a:p>
        </p:txBody>
      </p:sp>
    </p:spTree>
    <p:extLst>
      <p:ext uri="{BB962C8B-B14F-4D97-AF65-F5344CB8AC3E}">
        <p14:creationId xmlns:p14="http://schemas.microsoft.com/office/powerpoint/2010/main" val="1052654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FilterConvolutionKernel</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40</a:t>
            </a:fld>
            <a:endParaRPr lang="en-US"/>
          </a:p>
        </p:txBody>
      </p:sp>
      <p:sp>
        <p:nvSpPr>
          <p:cNvPr id="4" name="TextBox 3"/>
          <p:cNvSpPr txBox="1"/>
          <p:nvPr/>
        </p:nvSpPr>
        <p:spPr>
          <a:xfrm>
            <a:off x="650505" y="1067402"/>
            <a:ext cx="7433490" cy="4104491"/>
          </a:xfrm>
          <a:prstGeom prst="rect">
            <a:avLst/>
          </a:prstGeom>
          <a:noFill/>
        </p:spPr>
        <p:txBody>
          <a:bodyPr wrap="square" numCol="2" rtlCol="0">
            <a:spAutoFit/>
          </a:bodyPr>
          <a:lstStyle/>
          <a:p>
            <a:pPr marL="285750" indent="-285750">
              <a:buFont typeface="Arial" panose="020B0604020202020204" pitchFamily="34" charset="0"/>
              <a:buChar char="•"/>
            </a:pPr>
            <a:r>
              <a:rPr lang="en-US" err="1"/>
              <a:t>ConvolutionKernel</a:t>
            </a:r>
            <a:endParaRPr lang="en-US"/>
          </a:p>
          <a:p>
            <a:pPr marL="285750" indent="-285750">
              <a:buFont typeface="Arial" panose="020B0604020202020204" pitchFamily="34" charset="0"/>
              <a:buChar char="•"/>
            </a:pPr>
            <a:r>
              <a:rPr lang="en-US"/>
              <a:t>Blur</a:t>
            </a:r>
          </a:p>
          <a:p>
            <a:pPr marL="742950" lvl="1" indent="-285750">
              <a:buFont typeface="Arial" panose="020B0604020202020204" pitchFamily="34" charset="0"/>
              <a:buChar char="•"/>
            </a:pPr>
            <a:r>
              <a:rPr lang="en-US"/>
              <a:t>Smooth</a:t>
            </a:r>
          </a:p>
          <a:p>
            <a:pPr marL="742950" lvl="1" indent="-285750">
              <a:buFont typeface="Arial" panose="020B0604020202020204" pitchFamily="34" charset="0"/>
              <a:buChar char="•"/>
            </a:pPr>
            <a:r>
              <a:rPr lang="en-US"/>
              <a:t>Wavelet</a:t>
            </a:r>
          </a:p>
          <a:p>
            <a:pPr marL="742950" lvl="1" indent="-285750">
              <a:buFont typeface="Arial" panose="020B0604020202020204" pitchFamily="34" charset="0"/>
              <a:buChar char="•"/>
            </a:pPr>
            <a:r>
              <a:rPr lang="en-US"/>
              <a:t> Median</a:t>
            </a:r>
          </a:p>
          <a:p>
            <a:pPr marL="742950" lvl="1" indent="-285750">
              <a:buFont typeface="Arial" panose="020B0604020202020204" pitchFamily="34" charset="0"/>
              <a:buChar char="•"/>
            </a:pPr>
            <a:r>
              <a:rPr lang="en-US"/>
              <a:t>Median Smoothing</a:t>
            </a:r>
          </a:p>
          <a:p>
            <a:pPr marL="742950" lvl="1" indent="-285750">
              <a:buFont typeface="Arial" panose="020B0604020202020204" pitchFamily="34" charset="0"/>
              <a:buChar char="•"/>
            </a:pPr>
            <a:r>
              <a:rPr lang="en-US"/>
              <a:t>Gaussian</a:t>
            </a:r>
          </a:p>
          <a:p>
            <a:pPr marL="742950" lvl="1" indent="-285750">
              <a:buFont typeface="Arial" panose="020B0604020202020204" pitchFamily="34" charset="0"/>
              <a:buChar char="•"/>
            </a:pPr>
            <a:r>
              <a:rPr lang="en-US"/>
              <a:t>Radial</a:t>
            </a:r>
          </a:p>
          <a:p>
            <a:pPr marL="742950" lvl="1" indent="-285750">
              <a:buFont typeface="Arial" panose="020B0604020202020204" pitchFamily="34" charset="0"/>
              <a:buChar char="•"/>
            </a:pPr>
            <a:r>
              <a:rPr lang="en-US"/>
              <a:t>Tilt Shift</a:t>
            </a:r>
          </a:p>
          <a:p>
            <a:pPr marL="742950" lvl="1" indent="-285750">
              <a:buFont typeface="Arial" panose="020B0604020202020204" pitchFamily="34" charset="0"/>
              <a:buChar char="•"/>
            </a:pPr>
            <a:r>
              <a:rPr lang="en-US"/>
              <a:t>Motion</a:t>
            </a:r>
          </a:p>
          <a:p>
            <a:pPr marL="742950" lvl="1" indent="-285750">
              <a:buFont typeface="Arial" panose="020B0604020202020204" pitchFamily="34" charset="0"/>
              <a:buChar char="•"/>
            </a:pPr>
            <a:r>
              <a:rPr lang="en-US"/>
              <a:t>Other</a:t>
            </a:r>
          </a:p>
          <a:p>
            <a:pPr marL="285750" indent="-285750">
              <a:buFont typeface="Arial" panose="020B0604020202020204" pitchFamily="34" charset="0"/>
              <a:buChar char="•"/>
            </a:pPr>
            <a:r>
              <a:rPr lang="en-US"/>
              <a:t>Sharpening</a:t>
            </a:r>
          </a:p>
          <a:p>
            <a:pPr marL="285750" indent="-285750">
              <a:buFont typeface="Arial" panose="020B0604020202020204" pitchFamily="34" charset="0"/>
              <a:buChar char="•"/>
            </a:pPr>
            <a:r>
              <a:rPr lang="en-US" err="1"/>
              <a:t>CameraRawFilter</a:t>
            </a:r>
            <a:endParaRPr lang="en-US"/>
          </a:p>
          <a:p>
            <a:pPr marL="285750" indent="-285750">
              <a:buFont typeface="Arial" panose="020B0604020202020204" pitchFamily="34" charset="0"/>
              <a:buChar char="•"/>
            </a:pPr>
            <a:r>
              <a:rPr lang="en-US" err="1"/>
              <a:t>CreativeFilter</a:t>
            </a:r>
            <a:endParaRPr lang="en-US"/>
          </a:p>
          <a:p>
            <a:pPr marL="285750" indent="-285750">
              <a:buFont typeface="Arial" panose="020B0604020202020204" pitchFamily="34" charset="0"/>
              <a:buChar char="•"/>
            </a:pPr>
            <a:r>
              <a:rPr lang="en-US" err="1"/>
              <a:t>AddNoise</a:t>
            </a:r>
            <a:endParaRPr lang="en-US"/>
          </a:p>
          <a:p>
            <a:pPr marL="742950" lvl="1" indent="-285750">
              <a:buFont typeface="Arial" panose="020B0604020202020204" pitchFamily="34" charset="0"/>
              <a:buChar char="•"/>
            </a:pPr>
            <a:r>
              <a:rPr lang="en-US"/>
              <a:t>Salt-pepper</a:t>
            </a:r>
          </a:p>
          <a:p>
            <a:pPr marL="742950" lvl="1" indent="-285750">
              <a:buFont typeface="Arial" panose="020B0604020202020204" pitchFamily="34" charset="0"/>
              <a:buChar char="•"/>
            </a:pPr>
            <a:r>
              <a:rPr lang="en-US"/>
              <a:t>Shot</a:t>
            </a:r>
          </a:p>
          <a:p>
            <a:pPr marL="742950" lvl="1" indent="-285750">
              <a:buFont typeface="Arial" panose="020B0604020202020204" pitchFamily="34" charset="0"/>
              <a:buChar char="•"/>
            </a:pPr>
            <a:r>
              <a:rPr lang="en-US"/>
              <a:t>Uniform</a:t>
            </a:r>
          </a:p>
          <a:p>
            <a:pPr marL="742950" lvl="1" indent="-285750">
              <a:buFont typeface="Arial" panose="020B0604020202020204" pitchFamily="34" charset="0"/>
              <a:buChar char="•"/>
            </a:pPr>
            <a:r>
              <a:rPr lang="en-US"/>
              <a:t>Random</a:t>
            </a:r>
          </a:p>
          <a:p>
            <a:pPr marL="742950" lvl="1" indent="-285750">
              <a:buFont typeface="Arial" panose="020B0604020202020204" pitchFamily="34" charset="0"/>
              <a:buChar char="•"/>
            </a:pPr>
            <a:r>
              <a:rPr lang="en-US"/>
              <a:t>Gaussian</a:t>
            </a:r>
          </a:p>
          <a:p>
            <a:pPr marL="742950" lvl="1" indent="-285750">
              <a:buFont typeface="Arial" panose="020B0604020202020204" pitchFamily="34" charset="0"/>
              <a:buChar char="•"/>
            </a:pPr>
            <a:r>
              <a:rPr lang="en-US"/>
              <a:t>Periodic</a:t>
            </a:r>
          </a:p>
          <a:p>
            <a:pPr marL="742950" lvl="1" indent="-285750">
              <a:buFont typeface="Arial" panose="020B0604020202020204" pitchFamily="34" charset="0"/>
              <a:buChar char="•"/>
            </a:pPr>
            <a:r>
              <a:rPr lang="en-US"/>
              <a:t>Other</a:t>
            </a:r>
          </a:p>
          <a:p>
            <a:pPr lvl="1"/>
            <a:endParaRPr lang="en-US"/>
          </a:p>
        </p:txBody>
      </p:sp>
      <p:pic>
        <p:nvPicPr>
          <p:cNvPr id="7" name="Picture 6">
            <a:extLst>
              <a:ext uri="{FF2B5EF4-FFF2-40B4-BE49-F238E27FC236}">
                <a16:creationId xmlns:a16="http://schemas.microsoft.com/office/drawing/2014/main" xmlns="" id="{F67BCAF7-D4ED-483A-A518-02E053CD98BD}"/>
              </a:ext>
            </a:extLst>
          </p:cNvPr>
          <p:cNvPicPr>
            <a:picLocks noChangeAspect="1"/>
          </p:cNvPicPr>
          <p:nvPr/>
        </p:nvPicPr>
        <p:blipFill rotWithShape="1">
          <a:blip r:embed="rId2">
            <a:extLst>
              <a:ext uri="{28A0092B-C50C-407E-A947-70E740481C1C}">
                <a14:useLocalDpi xmlns:a14="http://schemas.microsoft.com/office/drawing/2010/main" val="0"/>
              </a:ext>
            </a:extLst>
          </a:blip>
          <a:srcRect l="-417" t="-1789" r="8750" b="31789"/>
          <a:stretch/>
        </p:blipFill>
        <p:spPr>
          <a:xfrm>
            <a:off x="76200" y="843643"/>
            <a:ext cx="8866674" cy="5078186"/>
          </a:xfrm>
          <a:prstGeom prst="rect">
            <a:avLst/>
          </a:prstGeom>
        </p:spPr>
      </p:pic>
    </p:spTree>
    <p:extLst>
      <p:ext uri="{BB962C8B-B14F-4D97-AF65-F5344CB8AC3E}">
        <p14:creationId xmlns:p14="http://schemas.microsoft.com/office/powerpoint/2010/main" val="1618337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Blur</a:t>
            </a:r>
          </a:p>
        </p:txBody>
      </p:sp>
      <p:sp>
        <p:nvSpPr>
          <p:cNvPr id="3" name="Slide Number Placeholder 2"/>
          <p:cNvSpPr>
            <a:spLocks noGrp="1"/>
          </p:cNvSpPr>
          <p:nvPr>
            <p:ph type="sldNum" sz="quarter" idx="12"/>
          </p:nvPr>
        </p:nvSpPr>
        <p:spPr/>
        <p:txBody>
          <a:bodyPr/>
          <a:lstStyle/>
          <a:p>
            <a:fld id="{0B6825B9-5EF3-4D61-85E6-7A556E07D9C3}" type="slidenum">
              <a:rPr lang="en-US" smtClean="0"/>
              <a:t>41</a:t>
            </a:fld>
            <a:endParaRPr lang="en-US"/>
          </a:p>
        </p:txBody>
      </p:sp>
      <p:pic>
        <p:nvPicPr>
          <p:cNvPr id="6" name="Picture 5">
            <a:extLst>
              <a:ext uri="{FF2B5EF4-FFF2-40B4-BE49-F238E27FC236}">
                <a16:creationId xmlns:a16="http://schemas.microsoft.com/office/drawing/2014/main" xmlns="" id="{B5EA936A-F940-4372-9A48-9D1F111B7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28" y="792163"/>
            <a:ext cx="8545286" cy="5684837"/>
          </a:xfrm>
          <a:prstGeom prst="rect">
            <a:avLst/>
          </a:prstGeom>
        </p:spPr>
      </p:pic>
    </p:spTree>
    <p:extLst>
      <p:ext uri="{BB962C8B-B14F-4D97-AF65-F5344CB8AC3E}">
        <p14:creationId xmlns:p14="http://schemas.microsoft.com/office/powerpoint/2010/main" val="3991593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Blur</a:t>
            </a:r>
          </a:p>
        </p:txBody>
      </p:sp>
      <p:sp>
        <p:nvSpPr>
          <p:cNvPr id="3" name="Slide Number Placeholder 2"/>
          <p:cNvSpPr>
            <a:spLocks noGrp="1"/>
          </p:cNvSpPr>
          <p:nvPr>
            <p:ph type="sldNum" sz="quarter" idx="12"/>
          </p:nvPr>
        </p:nvSpPr>
        <p:spPr/>
        <p:txBody>
          <a:bodyPr/>
          <a:lstStyle/>
          <a:p>
            <a:fld id="{0B6825B9-5EF3-4D61-85E6-7A556E07D9C3}" type="slidenum">
              <a:rPr lang="en-US" smtClean="0"/>
              <a:t>42</a:t>
            </a:fld>
            <a:endParaRPr lang="en-US"/>
          </a:p>
        </p:txBody>
      </p:sp>
      <p:pic>
        <p:nvPicPr>
          <p:cNvPr id="4" name="Picture 3"/>
          <p:cNvPicPr>
            <a:picLocks noChangeAspect="1"/>
          </p:cNvPicPr>
          <p:nvPr/>
        </p:nvPicPr>
        <p:blipFill>
          <a:blip r:embed="rId2"/>
          <a:stretch>
            <a:fillRect/>
          </a:stretch>
        </p:blipFill>
        <p:spPr>
          <a:xfrm>
            <a:off x="297575" y="2250148"/>
            <a:ext cx="3473189" cy="2993936"/>
          </a:xfrm>
          <a:prstGeom prst="rect">
            <a:avLst/>
          </a:prstGeom>
        </p:spPr>
      </p:pic>
      <p:sp>
        <p:nvSpPr>
          <p:cNvPr id="5" name="TextBox 4"/>
          <p:cNvSpPr txBox="1"/>
          <p:nvPr/>
        </p:nvSpPr>
        <p:spPr>
          <a:xfrm>
            <a:off x="262129" y="5312435"/>
            <a:ext cx="1934506" cy="369332"/>
          </a:xfrm>
          <a:prstGeom prst="rect">
            <a:avLst/>
          </a:prstGeom>
          <a:noFill/>
        </p:spPr>
        <p:txBody>
          <a:bodyPr wrap="square" rtlCol="0">
            <a:spAutoFit/>
          </a:bodyPr>
          <a:lstStyle/>
          <a:p>
            <a:r>
              <a:rPr lang="en-US"/>
              <a:t>original</a:t>
            </a:r>
          </a:p>
        </p:txBody>
      </p:sp>
      <p:pic>
        <p:nvPicPr>
          <p:cNvPr id="6" name="Picture 5"/>
          <p:cNvPicPr>
            <a:picLocks noChangeAspect="1"/>
          </p:cNvPicPr>
          <p:nvPr/>
        </p:nvPicPr>
        <p:blipFill>
          <a:blip r:embed="rId3"/>
          <a:stretch>
            <a:fillRect/>
          </a:stretch>
        </p:blipFill>
        <p:spPr>
          <a:xfrm>
            <a:off x="4366260" y="2250148"/>
            <a:ext cx="3310128" cy="2993936"/>
          </a:xfrm>
          <a:prstGeom prst="rect">
            <a:avLst/>
          </a:prstGeom>
        </p:spPr>
      </p:pic>
      <p:sp>
        <p:nvSpPr>
          <p:cNvPr id="7" name="TextBox 6"/>
          <p:cNvSpPr txBox="1"/>
          <p:nvPr/>
        </p:nvSpPr>
        <p:spPr>
          <a:xfrm>
            <a:off x="4300729" y="5312435"/>
            <a:ext cx="1934506" cy="369332"/>
          </a:xfrm>
          <a:prstGeom prst="rect">
            <a:avLst/>
          </a:prstGeom>
          <a:noFill/>
        </p:spPr>
        <p:txBody>
          <a:bodyPr wrap="square" rtlCol="0">
            <a:spAutoFit/>
          </a:bodyPr>
          <a:lstStyle/>
          <a:p>
            <a:r>
              <a:rPr lang="en-US"/>
              <a:t>Blur (Gaussian)</a:t>
            </a:r>
          </a:p>
        </p:txBody>
      </p:sp>
      <p:sp>
        <p:nvSpPr>
          <p:cNvPr id="8" name="TextBox 7"/>
          <p:cNvSpPr txBox="1"/>
          <p:nvPr/>
        </p:nvSpPr>
        <p:spPr>
          <a:xfrm>
            <a:off x="196439" y="1212649"/>
            <a:ext cx="8771887" cy="923330"/>
          </a:xfrm>
          <a:prstGeom prst="rect">
            <a:avLst/>
          </a:prstGeom>
          <a:noFill/>
        </p:spPr>
        <p:txBody>
          <a:bodyPr wrap="square" rtlCol="0">
            <a:spAutoFit/>
          </a:bodyPr>
          <a:lstStyle/>
          <a:p>
            <a:pPr marL="285750" indent="-285750">
              <a:buFont typeface="Arial" panose="020B0604020202020204" pitchFamily="34" charset="0"/>
              <a:buChar char="•"/>
            </a:pPr>
            <a:r>
              <a:rPr lang="en-US"/>
              <a:t>Blur makes pixels more like each other to create a variety of effects.</a:t>
            </a:r>
          </a:p>
          <a:p>
            <a:pPr marL="285750" indent="-285750">
              <a:buFont typeface="Arial" panose="020B0604020202020204" pitchFamily="34" charset="0"/>
              <a:buChar char="•"/>
            </a:pPr>
            <a:r>
              <a:rPr lang="en-US"/>
              <a:t>Blur should be used for any type of blur other than Motion Blur.</a:t>
            </a:r>
          </a:p>
          <a:p>
            <a:pPr marL="285750" indent="-285750">
              <a:buFont typeface="Arial" panose="020B0604020202020204" pitchFamily="34" charset="0"/>
              <a:buChar char="•"/>
            </a:pPr>
            <a:r>
              <a:rPr lang="en-US"/>
              <a:t>Blur can also be documented more specifically by using Filter Convolution Kernel</a:t>
            </a:r>
          </a:p>
        </p:txBody>
      </p:sp>
    </p:spTree>
    <p:extLst>
      <p:ext uri="{BB962C8B-B14F-4D97-AF65-F5344CB8AC3E}">
        <p14:creationId xmlns:p14="http://schemas.microsoft.com/office/powerpoint/2010/main" val="2732059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717" y="892783"/>
            <a:ext cx="7696200" cy="411163"/>
          </a:xfrm>
        </p:spPr>
        <p:txBody>
          <a:bodyPr/>
          <a:lstStyle/>
          <a:p>
            <a:r>
              <a:rPr lang="en-US"/>
              <a:t>Smoothing and Median Filtering</a:t>
            </a:r>
          </a:p>
        </p:txBody>
      </p:sp>
      <p:sp>
        <p:nvSpPr>
          <p:cNvPr id="3" name="Slide Number Placeholder 2"/>
          <p:cNvSpPr>
            <a:spLocks noGrp="1"/>
          </p:cNvSpPr>
          <p:nvPr>
            <p:ph type="sldNum" sz="quarter" idx="12"/>
          </p:nvPr>
        </p:nvSpPr>
        <p:spPr/>
        <p:txBody>
          <a:bodyPr/>
          <a:lstStyle/>
          <a:p>
            <a:fld id="{0B6825B9-5EF3-4D61-85E6-7A556E07D9C3}" type="slidenum">
              <a:rPr lang="en-US" smtClean="0"/>
              <a:t>43</a:t>
            </a:fld>
            <a:endParaRPr lang="en-US"/>
          </a:p>
        </p:txBody>
      </p:sp>
      <p:sp>
        <p:nvSpPr>
          <p:cNvPr id="4" name="TextBox 3"/>
          <p:cNvSpPr txBox="1"/>
          <p:nvPr/>
        </p:nvSpPr>
        <p:spPr>
          <a:xfrm>
            <a:off x="37342" y="1251877"/>
            <a:ext cx="7620195" cy="923330"/>
          </a:xfrm>
          <a:prstGeom prst="rect">
            <a:avLst/>
          </a:prstGeom>
          <a:noFill/>
        </p:spPr>
        <p:txBody>
          <a:bodyPr wrap="square" rtlCol="0">
            <a:spAutoFit/>
          </a:bodyPr>
          <a:lstStyle/>
          <a:p>
            <a:pPr marL="285750" indent="-285750">
              <a:buFont typeface="Arial" panose="020B0604020202020204" pitchFamily="34" charset="0"/>
              <a:buChar char="•"/>
            </a:pPr>
            <a:r>
              <a:rPr lang="en-US"/>
              <a:t>Noise reduction</a:t>
            </a:r>
          </a:p>
          <a:p>
            <a:pPr marL="285750" indent="-285750">
              <a:buFont typeface="Arial" panose="020B0604020202020204" pitchFamily="34" charset="0"/>
              <a:buChar char="•"/>
            </a:pPr>
            <a:r>
              <a:rPr lang="en-US"/>
              <a:t>Making neighboring pixels more alike</a:t>
            </a:r>
          </a:p>
          <a:p>
            <a:pPr marL="285750" indent="-285750">
              <a:buFont typeface="Arial" panose="020B0604020202020204" pitchFamily="34" charset="0"/>
              <a:buChar char="•"/>
            </a:pPr>
            <a:r>
              <a:rPr lang="en-US"/>
              <a:t>Median Filtering can be done for laundering purpose</a:t>
            </a:r>
          </a:p>
        </p:txBody>
      </p:sp>
      <p:pic>
        <p:nvPicPr>
          <p:cNvPr id="7" name="Picture 6"/>
          <p:cNvPicPr>
            <a:picLocks noChangeAspect="1"/>
          </p:cNvPicPr>
          <p:nvPr/>
        </p:nvPicPr>
        <p:blipFill>
          <a:blip r:embed="rId2"/>
          <a:stretch>
            <a:fillRect/>
          </a:stretch>
        </p:blipFill>
        <p:spPr>
          <a:xfrm>
            <a:off x="38174" y="2335187"/>
            <a:ext cx="3218052" cy="2646137"/>
          </a:xfrm>
          <a:prstGeom prst="rect">
            <a:avLst/>
          </a:prstGeom>
        </p:spPr>
      </p:pic>
      <p:sp>
        <p:nvSpPr>
          <p:cNvPr id="8" name="TextBox 7"/>
          <p:cNvSpPr txBox="1"/>
          <p:nvPr/>
        </p:nvSpPr>
        <p:spPr>
          <a:xfrm>
            <a:off x="0" y="5134836"/>
            <a:ext cx="2977344" cy="369332"/>
          </a:xfrm>
          <a:prstGeom prst="rect">
            <a:avLst/>
          </a:prstGeom>
          <a:noFill/>
        </p:spPr>
        <p:txBody>
          <a:bodyPr wrap="square" rtlCol="0">
            <a:spAutoFit/>
          </a:bodyPr>
          <a:lstStyle/>
          <a:p>
            <a:r>
              <a:rPr lang="en-US"/>
              <a:t>original</a:t>
            </a:r>
          </a:p>
        </p:txBody>
      </p:sp>
      <p:pic>
        <p:nvPicPr>
          <p:cNvPr id="9" name="Picture 8"/>
          <p:cNvPicPr>
            <a:picLocks noChangeAspect="1"/>
          </p:cNvPicPr>
          <p:nvPr/>
        </p:nvPicPr>
        <p:blipFill>
          <a:blip r:embed="rId3"/>
          <a:stretch>
            <a:fillRect/>
          </a:stretch>
        </p:blipFill>
        <p:spPr>
          <a:xfrm>
            <a:off x="3325303" y="2331120"/>
            <a:ext cx="2789505" cy="2646137"/>
          </a:xfrm>
          <a:prstGeom prst="rect">
            <a:avLst/>
          </a:prstGeom>
        </p:spPr>
      </p:pic>
      <p:sp>
        <p:nvSpPr>
          <p:cNvPr id="10" name="TextBox 9"/>
          <p:cNvSpPr txBox="1"/>
          <p:nvPr/>
        </p:nvSpPr>
        <p:spPr>
          <a:xfrm>
            <a:off x="6251097" y="5094662"/>
            <a:ext cx="2977344" cy="369332"/>
          </a:xfrm>
          <a:prstGeom prst="rect">
            <a:avLst/>
          </a:prstGeom>
          <a:noFill/>
        </p:spPr>
        <p:txBody>
          <a:bodyPr wrap="square" rtlCol="0">
            <a:spAutoFit/>
          </a:bodyPr>
          <a:lstStyle/>
          <a:p>
            <a:r>
              <a:rPr lang="en-US"/>
              <a:t>Median</a:t>
            </a:r>
          </a:p>
        </p:txBody>
      </p:sp>
      <p:pic>
        <p:nvPicPr>
          <p:cNvPr id="11" name="Picture 10"/>
          <p:cNvPicPr>
            <a:picLocks noChangeAspect="1"/>
          </p:cNvPicPr>
          <p:nvPr/>
        </p:nvPicPr>
        <p:blipFill>
          <a:blip r:embed="rId4"/>
          <a:stretch>
            <a:fillRect/>
          </a:stretch>
        </p:blipFill>
        <p:spPr>
          <a:xfrm>
            <a:off x="6275968" y="2337340"/>
            <a:ext cx="2763138" cy="2639917"/>
          </a:xfrm>
          <a:prstGeom prst="rect">
            <a:avLst/>
          </a:prstGeom>
        </p:spPr>
      </p:pic>
      <p:sp>
        <p:nvSpPr>
          <p:cNvPr id="12" name="TextBox 11"/>
          <p:cNvSpPr txBox="1"/>
          <p:nvPr/>
        </p:nvSpPr>
        <p:spPr>
          <a:xfrm>
            <a:off x="3285256" y="5134836"/>
            <a:ext cx="2977344" cy="369332"/>
          </a:xfrm>
          <a:prstGeom prst="rect">
            <a:avLst/>
          </a:prstGeom>
          <a:noFill/>
        </p:spPr>
        <p:txBody>
          <a:bodyPr wrap="square" rtlCol="0">
            <a:spAutoFit/>
          </a:bodyPr>
          <a:lstStyle/>
          <a:p>
            <a:r>
              <a:rPr lang="en-US"/>
              <a:t>Smoothing</a:t>
            </a:r>
          </a:p>
        </p:txBody>
      </p:sp>
      <p:sp>
        <p:nvSpPr>
          <p:cNvPr id="5" name="TextBox 4">
            <a:extLst>
              <a:ext uri="{FF2B5EF4-FFF2-40B4-BE49-F238E27FC236}">
                <a16:creationId xmlns:a16="http://schemas.microsoft.com/office/drawing/2014/main" xmlns="" id="{D7298A43-B54E-4DD9-96C0-72D02FE6FCE1}"/>
              </a:ext>
            </a:extLst>
          </p:cNvPr>
          <p:cNvSpPr txBox="1"/>
          <p:nvPr/>
        </p:nvSpPr>
        <p:spPr>
          <a:xfrm>
            <a:off x="7245380" y="292837"/>
            <a:ext cx="1338944" cy="584775"/>
          </a:xfrm>
          <a:prstGeom prst="rect">
            <a:avLst/>
          </a:prstGeom>
          <a:noFill/>
        </p:spPr>
        <p:txBody>
          <a:bodyPr wrap="square" rtlCol="0">
            <a:spAutoFit/>
          </a:bodyPr>
          <a:lstStyle/>
          <a:p>
            <a:pPr algn="r"/>
            <a:r>
              <a:rPr lang="en-US" sz="3200" dirty="0"/>
              <a:t>Blur</a:t>
            </a:r>
          </a:p>
        </p:txBody>
      </p:sp>
    </p:spTree>
    <p:extLst>
      <p:ext uri="{BB962C8B-B14F-4D97-AF65-F5344CB8AC3E}">
        <p14:creationId xmlns:p14="http://schemas.microsoft.com/office/powerpoint/2010/main" val="900774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Blur</a:t>
            </a:r>
          </a:p>
        </p:txBody>
      </p:sp>
      <p:sp>
        <p:nvSpPr>
          <p:cNvPr id="3" name="Slide Number Placeholder 2"/>
          <p:cNvSpPr>
            <a:spLocks noGrp="1"/>
          </p:cNvSpPr>
          <p:nvPr>
            <p:ph type="sldNum" sz="quarter" idx="12"/>
          </p:nvPr>
        </p:nvSpPr>
        <p:spPr/>
        <p:txBody>
          <a:bodyPr/>
          <a:lstStyle/>
          <a:p>
            <a:fld id="{0B6825B9-5EF3-4D61-85E6-7A556E07D9C3}" type="slidenum">
              <a:rPr lang="en-US" smtClean="0"/>
              <a:t>44</a:t>
            </a:fld>
            <a:endParaRPr lang="en-US"/>
          </a:p>
        </p:txBody>
      </p:sp>
      <p:sp>
        <p:nvSpPr>
          <p:cNvPr id="4" name="TextBox 3"/>
          <p:cNvSpPr txBox="1"/>
          <p:nvPr/>
        </p:nvSpPr>
        <p:spPr>
          <a:xfrm>
            <a:off x="367564" y="994971"/>
            <a:ext cx="68397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Laundering</a:t>
            </a:r>
          </a:p>
        </p:txBody>
      </p:sp>
      <p:pic>
        <p:nvPicPr>
          <p:cNvPr id="6" name="Picture 5">
            <a:extLst>
              <a:ext uri="{FF2B5EF4-FFF2-40B4-BE49-F238E27FC236}">
                <a16:creationId xmlns:a16="http://schemas.microsoft.com/office/drawing/2014/main" xmlns="" id="{EEBC3A45-7D6A-4792-A4B3-26BEA5019DCB}"/>
              </a:ext>
            </a:extLst>
          </p:cNvPr>
          <p:cNvPicPr>
            <a:picLocks noChangeAspect="1"/>
          </p:cNvPicPr>
          <p:nvPr/>
        </p:nvPicPr>
        <p:blipFill rotWithShape="1">
          <a:blip r:embed="rId2">
            <a:extLst>
              <a:ext uri="{28A0092B-C50C-407E-A947-70E740481C1C}">
                <a14:useLocalDpi xmlns:a14="http://schemas.microsoft.com/office/drawing/2010/main" val="0"/>
              </a:ext>
            </a:extLst>
          </a:blip>
          <a:srcRect l="1147" t="9254"/>
          <a:stretch/>
        </p:blipFill>
        <p:spPr>
          <a:xfrm>
            <a:off x="528506" y="1476462"/>
            <a:ext cx="7607913" cy="5000537"/>
          </a:xfrm>
          <a:prstGeom prst="rect">
            <a:avLst/>
          </a:prstGeom>
        </p:spPr>
      </p:pic>
    </p:spTree>
    <p:extLst>
      <p:ext uri="{BB962C8B-B14F-4D97-AF65-F5344CB8AC3E}">
        <p14:creationId xmlns:p14="http://schemas.microsoft.com/office/powerpoint/2010/main" val="686134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Sharpening</a:t>
            </a:r>
          </a:p>
        </p:txBody>
      </p:sp>
      <p:sp>
        <p:nvSpPr>
          <p:cNvPr id="3" name="Slide Number Placeholder 2"/>
          <p:cNvSpPr>
            <a:spLocks noGrp="1"/>
          </p:cNvSpPr>
          <p:nvPr>
            <p:ph type="sldNum" sz="quarter" idx="12"/>
          </p:nvPr>
        </p:nvSpPr>
        <p:spPr/>
        <p:txBody>
          <a:bodyPr/>
          <a:lstStyle/>
          <a:p>
            <a:fld id="{0B6825B9-5EF3-4D61-85E6-7A556E07D9C3}" type="slidenum">
              <a:rPr lang="en-US" smtClean="0"/>
              <a:t>45</a:t>
            </a:fld>
            <a:endParaRPr lang="en-US"/>
          </a:p>
        </p:txBody>
      </p:sp>
      <p:pic>
        <p:nvPicPr>
          <p:cNvPr id="5" name="Picture 4">
            <a:extLst>
              <a:ext uri="{FF2B5EF4-FFF2-40B4-BE49-F238E27FC236}">
                <a16:creationId xmlns:a16="http://schemas.microsoft.com/office/drawing/2014/main" xmlns="" id="{81426207-44C7-4D14-8774-4C1041707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70" y="857250"/>
            <a:ext cx="8485415" cy="5559879"/>
          </a:xfrm>
          <a:prstGeom prst="rect">
            <a:avLst/>
          </a:prstGeom>
        </p:spPr>
      </p:pic>
    </p:spTree>
    <p:extLst>
      <p:ext uri="{BB962C8B-B14F-4D97-AF65-F5344CB8AC3E}">
        <p14:creationId xmlns:p14="http://schemas.microsoft.com/office/powerpoint/2010/main" val="914779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Sharpening</a:t>
            </a:r>
          </a:p>
        </p:txBody>
      </p:sp>
      <p:sp>
        <p:nvSpPr>
          <p:cNvPr id="3" name="Slide Number Placeholder 2"/>
          <p:cNvSpPr>
            <a:spLocks noGrp="1"/>
          </p:cNvSpPr>
          <p:nvPr>
            <p:ph type="sldNum" sz="quarter" idx="12"/>
          </p:nvPr>
        </p:nvSpPr>
        <p:spPr/>
        <p:txBody>
          <a:bodyPr/>
          <a:lstStyle/>
          <a:p>
            <a:fld id="{0B6825B9-5EF3-4D61-85E6-7A556E07D9C3}" type="slidenum">
              <a:rPr lang="en-US" smtClean="0"/>
              <a:t>46</a:t>
            </a:fld>
            <a:endParaRPr lang="en-US"/>
          </a:p>
        </p:txBody>
      </p:sp>
      <p:pic>
        <p:nvPicPr>
          <p:cNvPr id="4" name="Picture 3"/>
          <p:cNvPicPr>
            <a:picLocks noChangeAspect="1"/>
          </p:cNvPicPr>
          <p:nvPr/>
        </p:nvPicPr>
        <p:blipFill>
          <a:blip r:embed="rId2"/>
          <a:stretch>
            <a:fillRect/>
          </a:stretch>
        </p:blipFill>
        <p:spPr>
          <a:xfrm>
            <a:off x="306719" y="1980400"/>
            <a:ext cx="4077829" cy="3515144"/>
          </a:xfrm>
          <a:prstGeom prst="rect">
            <a:avLst/>
          </a:prstGeom>
        </p:spPr>
      </p:pic>
      <p:sp>
        <p:nvSpPr>
          <p:cNvPr id="5" name="TextBox 4"/>
          <p:cNvSpPr txBox="1"/>
          <p:nvPr/>
        </p:nvSpPr>
        <p:spPr>
          <a:xfrm>
            <a:off x="252985" y="5541035"/>
            <a:ext cx="2325624" cy="369332"/>
          </a:xfrm>
          <a:prstGeom prst="rect">
            <a:avLst/>
          </a:prstGeom>
          <a:noFill/>
        </p:spPr>
        <p:txBody>
          <a:bodyPr wrap="square" rtlCol="0">
            <a:spAutoFit/>
          </a:bodyPr>
          <a:lstStyle/>
          <a:p>
            <a:r>
              <a:rPr lang="en-US"/>
              <a:t>original</a:t>
            </a:r>
          </a:p>
        </p:txBody>
      </p:sp>
      <p:pic>
        <p:nvPicPr>
          <p:cNvPr id="6" name="Picture 5"/>
          <p:cNvPicPr>
            <a:picLocks noChangeAspect="1"/>
          </p:cNvPicPr>
          <p:nvPr/>
        </p:nvPicPr>
        <p:blipFill>
          <a:blip r:embed="rId3"/>
          <a:stretch>
            <a:fillRect/>
          </a:stretch>
        </p:blipFill>
        <p:spPr>
          <a:xfrm>
            <a:off x="4610100" y="1934909"/>
            <a:ext cx="3747516" cy="3560635"/>
          </a:xfrm>
          <a:prstGeom prst="rect">
            <a:avLst/>
          </a:prstGeom>
        </p:spPr>
      </p:pic>
      <p:sp>
        <p:nvSpPr>
          <p:cNvPr id="7" name="TextBox 6"/>
          <p:cNvSpPr txBox="1"/>
          <p:nvPr/>
        </p:nvSpPr>
        <p:spPr>
          <a:xfrm>
            <a:off x="4570477" y="5541035"/>
            <a:ext cx="2325624" cy="369332"/>
          </a:xfrm>
          <a:prstGeom prst="rect">
            <a:avLst/>
          </a:prstGeom>
          <a:noFill/>
        </p:spPr>
        <p:txBody>
          <a:bodyPr wrap="square" rtlCol="0">
            <a:spAutoFit/>
          </a:bodyPr>
          <a:lstStyle/>
          <a:p>
            <a:r>
              <a:rPr lang="en-US"/>
              <a:t>Sharpened </a:t>
            </a:r>
          </a:p>
        </p:txBody>
      </p:sp>
      <p:sp>
        <p:nvSpPr>
          <p:cNvPr id="8" name="TextBox 7"/>
          <p:cNvSpPr txBox="1"/>
          <p:nvPr/>
        </p:nvSpPr>
        <p:spPr>
          <a:xfrm>
            <a:off x="293002" y="1042469"/>
            <a:ext cx="8064614" cy="646331"/>
          </a:xfrm>
          <a:prstGeom prst="rect">
            <a:avLst/>
          </a:prstGeom>
          <a:noFill/>
        </p:spPr>
        <p:txBody>
          <a:bodyPr wrap="square" rtlCol="0">
            <a:spAutoFit/>
          </a:bodyPr>
          <a:lstStyle/>
          <a:p>
            <a:r>
              <a:rPr lang="en-US"/>
              <a:t>Sharpening makes edges more prominent by creating larger differences between the pixels based on a type of edge detection algorithm</a:t>
            </a:r>
          </a:p>
        </p:txBody>
      </p:sp>
    </p:spTree>
    <p:extLst>
      <p:ext uri="{BB962C8B-B14F-4D97-AF65-F5344CB8AC3E}">
        <p14:creationId xmlns:p14="http://schemas.microsoft.com/office/powerpoint/2010/main" val="1028263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CreativeFilter</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47</a:t>
            </a:fld>
            <a:endParaRPr lang="en-US"/>
          </a:p>
        </p:txBody>
      </p:sp>
      <p:sp>
        <p:nvSpPr>
          <p:cNvPr id="4" name="TextBox 3">
            <a:extLst>
              <a:ext uri="{FF2B5EF4-FFF2-40B4-BE49-F238E27FC236}">
                <a16:creationId xmlns:a16="http://schemas.microsoft.com/office/drawing/2014/main" xmlns="" id="{E76BC480-E2E4-4660-B52F-554713201E8B}"/>
              </a:ext>
            </a:extLst>
          </p:cNvPr>
          <p:cNvSpPr txBox="1"/>
          <p:nvPr/>
        </p:nvSpPr>
        <p:spPr>
          <a:xfrm>
            <a:off x="356532" y="964734"/>
            <a:ext cx="7952763" cy="5078313"/>
          </a:xfrm>
          <a:prstGeom prst="rect">
            <a:avLst/>
          </a:prstGeom>
          <a:noFill/>
        </p:spPr>
        <p:txBody>
          <a:bodyPr wrap="square" rtlCol="0">
            <a:spAutoFit/>
          </a:bodyPr>
          <a:lstStyle/>
          <a:p>
            <a:r>
              <a:rPr lang="en-US" dirty="0"/>
              <a:t>Filter </a:t>
            </a:r>
          </a:p>
          <a:p>
            <a:endParaRPr lang="en-US" dirty="0"/>
          </a:p>
          <a:p>
            <a:r>
              <a:rPr lang="en-US" dirty="0"/>
              <a:t>Creative Filter</a:t>
            </a:r>
          </a:p>
          <a:p>
            <a:endParaRPr lang="en-US" dirty="0"/>
          </a:p>
          <a:p>
            <a:r>
              <a:rPr lang="en-US" dirty="0"/>
              <a:t>Creative Filter is a catch-all operation that can be used to identify specialty filters that act like black boxes. These filters may do multiple manipulations at once. </a:t>
            </a:r>
          </a:p>
          <a:p>
            <a:endParaRPr lang="en-US" dirty="0"/>
          </a:p>
          <a:p>
            <a:r>
              <a:rPr lang="en-US" dirty="0"/>
              <a:t>IF AT ALL POSSIBLE: use a combination of images for higher granularity</a:t>
            </a:r>
          </a:p>
          <a:p>
            <a:endParaRPr lang="en-US" dirty="0"/>
          </a:p>
          <a:p>
            <a:r>
              <a:rPr lang="en-US" b="1" dirty="0"/>
              <a:t>Be sure to include what filter and how it was used in the description area of your Journaling Tool upon connecting this node.</a:t>
            </a:r>
          </a:p>
          <a:p>
            <a:endParaRPr lang="en-US" b="1" dirty="0"/>
          </a:p>
          <a:p>
            <a:r>
              <a:rPr lang="en-US" dirty="0"/>
              <a:t>If the </a:t>
            </a:r>
            <a:r>
              <a:rPr lang="en-US" dirty="0" err="1"/>
              <a:t>CreativeFilter</a:t>
            </a:r>
            <a:r>
              <a:rPr lang="en-US" dirty="0"/>
              <a:t> you are using is not one of the options listed to choose from contact your administrator to add a field in parameters if needed.</a:t>
            </a:r>
          </a:p>
          <a:p>
            <a:endParaRPr lang="en-US" dirty="0"/>
          </a:p>
          <a:p>
            <a:endParaRPr lang="en-US" dirty="0"/>
          </a:p>
          <a:p>
            <a:endParaRPr lang="en-US" dirty="0"/>
          </a:p>
        </p:txBody>
      </p:sp>
    </p:spTree>
    <p:extLst>
      <p:ext uri="{BB962C8B-B14F-4D97-AF65-F5344CB8AC3E}">
        <p14:creationId xmlns:p14="http://schemas.microsoft.com/office/powerpoint/2010/main" val="1747272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CreativeFilter</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48</a:t>
            </a:fld>
            <a:endParaRPr lang="en-US"/>
          </a:p>
        </p:txBody>
      </p:sp>
      <p:pic>
        <p:nvPicPr>
          <p:cNvPr id="5" name="Picture 4"/>
          <p:cNvPicPr>
            <a:picLocks noChangeAspect="1"/>
          </p:cNvPicPr>
          <p:nvPr/>
        </p:nvPicPr>
        <p:blipFill>
          <a:blip r:embed="rId2"/>
          <a:stretch>
            <a:fillRect/>
          </a:stretch>
        </p:blipFill>
        <p:spPr>
          <a:xfrm>
            <a:off x="680899" y="1925267"/>
            <a:ext cx="2765864" cy="3690069"/>
          </a:xfrm>
          <a:prstGeom prst="rect">
            <a:avLst/>
          </a:prstGeom>
        </p:spPr>
      </p:pic>
      <p:sp>
        <p:nvSpPr>
          <p:cNvPr id="6" name="TextBox 5"/>
          <p:cNvSpPr txBox="1"/>
          <p:nvPr/>
        </p:nvSpPr>
        <p:spPr>
          <a:xfrm>
            <a:off x="680899" y="5773423"/>
            <a:ext cx="1633574" cy="369332"/>
          </a:xfrm>
          <a:prstGeom prst="rect">
            <a:avLst/>
          </a:prstGeom>
          <a:noFill/>
        </p:spPr>
        <p:txBody>
          <a:bodyPr wrap="square" rtlCol="0">
            <a:spAutoFit/>
          </a:bodyPr>
          <a:lstStyle/>
          <a:p>
            <a:r>
              <a:rPr lang="en-US"/>
              <a:t>Original</a:t>
            </a:r>
          </a:p>
        </p:txBody>
      </p:sp>
      <p:pic>
        <p:nvPicPr>
          <p:cNvPr id="7" name="Picture 6"/>
          <p:cNvPicPr>
            <a:picLocks noChangeAspect="1"/>
          </p:cNvPicPr>
          <p:nvPr/>
        </p:nvPicPr>
        <p:blipFill>
          <a:blip r:embed="rId3"/>
          <a:stretch>
            <a:fillRect/>
          </a:stretch>
        </p:blipFill>
        <p:spPr>
          <a:xfrm>
            <a:off x="3593592" y="1925267"/>
            <a:ext cx="2779776" cy="3692775"/>
          </a:xfrm>
          <a:prstGeom prst="rect">
            <a:avLst/>
          </a:prstGeom>
        </p:spPr>
      </p:pic>
      <p:sp>
        <p:nvSpPr>
          <p:cNvPr id="8" name="TextBox 7"/>
          <p:cNvSpPr txBox="1"/>
          <p:nvPr/>
        </p:nvSpPr>
        <p:spPr>
          <a:xfrm>
            <a:off x="3592907" y="5741155"/>
            <a:ext cx="1633574" cy="369332"/>
          </a:xfrm>
          <a:prstGeom prst="rect">
            <a:avLst/>
          </a:prstGeom>
          <a:noFill/>
        </p:spPr>
        <p:txBody>
          <a:bodyPr wrap="square" rtlCol="0">
            <a:spAutoFit/>
          </a:bodyPr>
          <a:lstStyle/>
          <a:p>
            <a:r>
              <a:rPr lang="en-US"/>
              <a:t>Oil paint filter</a:t>
            </a:r>
          </a:p>
        </p:txBody>
      </p:sp>
      <p:sp>
        <p:nvSpPr>
          <p:cNvPr id="9" name="TextBox 8">
            <a:extLst>
              <a:ext uri="{FF2B5EF4-FFF2-40B4-BE49-F238E27FC236}">
                <a16:creationId xmlns:a16="http://schemas.microsoft.com/office/drawing/2014/main" xmlns="" id="{86A662BD-5EDC-49AE-88F6-4EC6FA94383E}"/>
              </a:ext>
            </a:extLst>
          </p:cNvPr>
          <p:cNvSpPr txBox="1"/>
          <p:nvPr/>
        </p:nvSpPr>
        <p:spPr>
          <a:xfrm>
            <a:off x="576567" y="1397288"/>
            <a:ext cx="1146468" cy="369332"/>
          </a:xfrm>
          <a:prstGeom prst="rect">
            <a:avLst/>
          </a:prstGeom>
          <a:noFill/>
        </p:spPr>
        <p:txBody>
          <a:bodyPr wrap="none" rtlCol="0">
            <a:spAutoFit/>
          </a:bodyPr>
          <a:lstStyle/>
          <a:p>
            <a:r>
              <a:rPr lang="en-US"/>
              <a:t>Example:</a:t>
            </a:r>
          </a:p>
        </p:txBody>
      </p:sp>
    </p:spTree>
    <p:extLst>
      <p:ext uri="{BB962C8B-B14F-4D97-AF65-F5344CB8AC3E}">
        <p14:creationId xmlns:p14="http://schemas.microsoft.com/office/powerpoint/2010/main" val="485001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AddNoise</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49</a:t>
            </a:fld>
            <a:endParaRPr lang="en-US"/>
          </a:p>
        </p:txBody>
      </p:sp>
      <p:pic>
        <p:nvPicPr>
          <p:cNvPr id="6" name="Picture 5">
            <a:extLst>
              <a:ext uri="{FF2B5EF4-FFF2-40B4-BE49-F238E27FC236}">
                <a16:creationId xmlns:a16="http://schemas.microsoft.com/office/drawing/2014/main" xmlns="" id="{82BE302E-9FE6-4EF9-B4B4-8DFFEDA2E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13" y="860947"/>
            <a:ext cx="8376557" cy="5589588"/>
          </a:xfrm>
          <a:prstGeom prst="rect">
            <a:avLst/>
          </a:prstGeom>
        </p:spPr>
      </p:pic>
    </p:spTree>
    <p:extLst>
      <p:ext uri="{BB962C8B-B14F-4D97-AF65-F5344CB8AC3E}">
        <p14:creationId xmlns:p14="http://schemas.microsoft.com/office/powerpoint/2010/main" val="1321662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Mosaic</a:t>
            </a:r>
          </a:p>
        </p:txBody>
      </p:sp>
      <p:sp>
        <p:nvSpPr>
          <p:cNvPr id="3" name="Slide Number Placeholder 2"/>
          <p:cNvSpPr>
            <a:spLocks noGrp="1"/>
          </p:cNvSpPr>
          <p:nvPr>
            <p:ph type="sldNum" sz="quarter" idx="12"/>
          </p:nvPr>
        </p:nvSpPr>
        <p:spPr/>
        <p:txBody>
          <a:bodyPr/>
          <a:lstStyle/>
          <a:p>
            <a:fld id="{0B6825B9-5EF3-4D61-85E6-7A556E07D9C3}" type="slidenum">
              <a:rPr lang="en-US" smtClean="0"/>
              <a:t>5</a:t>
            </a:fld>
            <a:endParaRPr lang="en-US"/>
          </a:p>
        </p:txBody>
      </p:sp>
      <p:pic>
        <p:nvPicPr>
          <p:cNvPr id="4" name="Picture 3"/>
          <p:cNvPicPr>
            <a:picLocks noChangeAspect="1"/>
          </p:cNvPicPr>
          <p:nvPr/>
        </p:nvPicPr>
        <p:blipFill>
          <a:blip r:embed="rId3"/>
          <a:stretch>
            <a:fillRect/>
          </a:stretch>
        </p:blipFill>
        <p:spPr>
          <a:xfrm>
            <a:off x="4397958" y="2900926"/>
            <a:ext cx="3612905" cy="2975699"/>
          </a:xfrm>
          <a:prstGeom prst="rect">
            <a:avLst/>
          </a:prstGeom>
        </p:spPr>
      </p:pic>
      <p:pic>
        <p:nvPicPr>
          <p:cNvPr id="7" name="Picture 6"/>
          <p:cNvPicPr>
            <a:picLocks noChangeAspect="1"/>
          </p:cNvPicPr>
          <p:nvPr/>
        </p:nvPicPr>
        <p:blipFill>
          <a:blip r:embed="rId4"/>
          <a:stretch>
            <a:fillRect/>
          </a:stretch>
        </p:blipFill>
        <p:spPr>
          <a:xfrm>
            <a:off x="438672" y="2910401"/>
            <a:ext cx="3595796" cy="2956748"/>
          </a:xfrm>
          <a:prstGeom prst="rect">
            <a:avLst/>
          </a:prstGeom>
        </p:spPr>
      </p:pic>
      <p:sp>
        <p:nvSpPr>
          <p:cNvPr id="8" name="TextBox 7"/>
          <p:cNvSpPr txBox="1"/>
          <p:nvPr/>
        </p:nvSpPr>
        <p:spPr>
          <a:xfrm>
            <a:off x="387798" y="5876625"/>
            <a:ext cx="3455541" cy="369332"/>
          </a:xfrm>
          <a:prstGeom prst="rect">
            <a:avLst/>
          </a:prstGeom>
          <a:noFill/>
        </p:spPr>
        <p:txBody>
          <a:bodyPr wrap="square" rtlCol="0">
            <a:spAutoFit/>
          </a:bodyPr>
          <a:lstStyle/>
          <a:p>
            <a:r>
              <a:rPr lang="en-US"/>
              <a:t>original</a:t>
            </a:r>
          </a:p>
        </p:txBody>
      </p:sp>
      <p:sp>
        <p:nvSpPr>
          <p:cNvPr id="9" name="TextBox 8"/>
          <p:cNvSpPr txBox="1"/>
          <p:nvPr/>
        </p:nvSpPr>
        <p:spPr>
          <a:xfrm>
            <a:off x="4661346" y="5879846"/>
            <a:ext cx="3453954" cy="369332"/>
          </a:xfrm>
          <a:prstGeom prst="rect">
            <a:avLst/>
          </a:prstGeom>
          <a:noFill/>
        </p:spPr>
        <p:txBody>
          <a:bodyPr wrap="square" rtlCol="0">
            <a:spAutoFit/>
          </a:bodyPr>
          <a:lstStyle/>
          <a:p>
            <a:r>
              <a:rPr lang="en-US"/>
              <a:t>7x7 mosaic, sharp </a:t>
            </a:r>
            <a:r>
              <a:rPr lang="en-US" err="1"/>
              <a:t>colors,No</a:t>
            </a:r>
            <a:endParaRPr lang="en-US"/>
          </a:p>
        </p:txBody>
      </p:sp>
      <p:sp>
        <p:nvSpPr>
          <p:cNvPr id="10" name="TextBox 9"/>
          <p:cNvSpPr txBox="1"/>
          <p:nvPr/>
        </p:nvSpPr>
        <p:spPr>
          <a:xfrm>
            <a:off x="387798" y="1135080"/>
            <a:ext cx="8368404" cy="1477328"/>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 Clumps pixels into square blocks. The pixels in a given block are the same color, and the colors of the blocks represent the colors in the selection.</a:t>
            </a:r>
          </a:p>
          <a:p>
            <a:pPr marL="285750" indent="-285750">
              <a:buFontTx/>
              <a:buChar char="-"/>
            </a:pPr>
            <a:r>
              <a:rPr lang="en-US" dirty="0">
                <a:latin typeface="Calibri" panose="020F0502020204030204" pitchFamily="34" charset="0"/>
                <a:cs typeface="Calibri" panose="020F0502020204030204" pitchFamily="34" charset="0"/>
              </a:rPr>
              <a:t>Gives lower quality appearance without removing or losing pixels</a:t>
            </a:r>
          </a:p>
          <a:p>
            <a:pPr marL="285750" indent="-285750">
              <a:buFontTx/>
              <a:buChar char="-"/>
            </a:pPr>
            <a:r>
              <a:rPr lang="en-US" dirty="0">
                <a:latin typeface="Calibri" panose="020F0502020204030204" pitchFamily="34" charset="0"/>
                <a:cs typeface="Calibri" panose="020F0502020204030204" pitchFamily="34" charset="0"/>
              </a:rPr>
              <a:t>Requires input for horizontal and vertical grid size</a:t>
            </a:r>
          </a:p>
          <a:p>
            <a:endParaRPr lang="en-US" dirty="0"/>
          </a:p>
        </p:txBody>
      </p:sp>
      <p:sp>
        <p:nvSpPr>
          <p:cNvPr id="5" name="TextBox 4">
            <a:extLst>
              <a:ext uri="{FF2B5EF4-FFF2-40B4-BE49-F238E27FC236}">
                <a16:creationId xmlns:a16="http://schemas.microsoft.com/office/drawing/2014/main" xmlns="" id="{7EF4DB62-4080-4FC7-9074-50416155366F}"/>
              </a:ext>
            </a:extLst>
          </p:cNvPr>
          <p:cNvSpPr txBox="1"/>
          <p:nvPr/>
        </p:nvSpPr>
        <p:spPr>
          <a:xfrm>
            <a:off x="438672" y="2526560"/>
            <a:ext cx="2374900"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Before</a:t>
            </a:r>
          </a:p>
        </p:txBody>
      </p:sp>
      <p:sp>
        <p:nvSpPr>
          <p:cNvPr id="11" name="TextBox 10">
            <a:extLst>
              <a:ext uri="{FF2B5EF4-FFF2-40B4-BE49-F238E27FC236}">
                <a16:creationId xmlns:a16="http://schemas.microsoft.com/office/drawing/2014/main" xmlns="" id="{4BA0F359-AF35-4BA8-9147-AA2D2E195C69}"/>
              </a:ext>
            </a:extLst>
          </p:cNvPr>
          <p:cNvSpPr txBox="1"/>
          <p:nvPr/>
        </p:nvSpPr>
        <p:spPr>
          <a:xfrm>
            <a:off x="4397958" y="2541069"/>
            <a:ext cx="1581150" cy="369332"/>
          </a:xfrm>
          <a:prstGeom prst="rect">
            <a:avLst/>
          </a:prstGeom>
          <a:noFill/>
        </p:spPr>
        <p:txBody>
          <a:bodyPr wrap="square" rtlCol="0">
            <a:spAutoFit/>
          </a:bodyPr>
          <a:lstStyle/>
          <a:p>
            <a:r>
              <a:rPr lang="en-US"/>
              <a:t>After</a:t>
            </a:r>
          </a:p>
        </p:txBody>
      </p:sp>
    </p:spTree>
    <p:extLst>
      <p:ext uri="{BB962C8B-B14F-4D97-AF65-F5344CB8AC3E}">
        <p14:creationId xmlns:p14="http://schemas.microsoft.com/office/powerpoint/2010/main" val="1431973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AddNoise</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50</a:t>
            </a:fld>
            <a:endParaRPr lang="en-US"/>
          </a:p>
        </p:txBody>
      </p:sp>
      <p:pic>
        <p:nvPicPr>
          <p:cNvPr id="6" name="Picture 5"/>
          <p:cNvPicPr>
            <a:picLocks noChangeAspect="1"/>
          </p:cNvPicPr>
          <p:nvPr/>
        </p:nvPicPr>
        <p:blipFill>
          <a:blip r:embed="rId2"/>
          <a:stretch>
            <a:fillRect/>
          </a:stretch>
        </p:blipFill>
        <p:spPr>
          <a:xfrm>
            <a:off x="918513" y="2200510"/>
            <a:ext cx="3333240" cy="2740854"/>
          </a:xfrm>
          <a:prstGeom prst="rect">
            <a:avLst/>
          </a:prstGeom>
        </p:spPr>
      </p:pic>
      <p:sp>
        <p:nvSpPr>
          <p:cNvPr id="7" name="TextBox 6"/>
          <p:cNvSpPr txBox="1"/>
          <p:nvPr/>
        </p:nvSpPr>
        <p:spPr>
          <a:xfrm>
            <a:off x="837276" y="4941364"/>
            <a:ext cx="2623165" cy="379476"/>
          </a:xfrm>
          <a:prstGeom prst="rect">
            <a:avLst/>
          </a:prstGeom>
          <a:noFill/>
        </p:spPr>
        <p:txBody>
          <a:bodyPr wrap="square" rtlCol="0">
            <a:spAutoFit/>
          </a:bodyPr>
          <a:lstStyle/>
          <a:p>
            <a:r>
              <a:rPr lang="en-US"/>
              <a:t>original</a:t>
            </a:r>
          </a:p>
        </p:txBody>
      </p:sp>
      <p:pic>
        <p:nvPicPr>
          <p:cNvPr id="8" name="Picture 7"/>
          <p:cNvPicPr>
            <a:picLocks noChangeAspect="1"/>
          </p:cNvPicPr>
          <p:nvPr/>
        </p:nvPicPr>
        <p:blipFill>
          <a:blip r:embed="rId3"/>
          <a:stretch>
            <a:fillRect/>
          </a:stretch>
        </p:blipFill>
        <p:spPr>
          <a:xfrm>
            <a:off x="4680413" y="2200511"/>
            <a:ext cx="3251894" cy="2740854"/>
          </a:xfrm>
          <a:prstGeom prst="rect">
            <a:avLst/>
          </a:prstGeom>
        </p:spPr>
      </p:pic>
      <p:sp>
        <p:nvSpPr>
          <p:cNvPr id="9" name="TextBox 8"/>
          <p:cNvSpPr txBox="1"/>
          <p:nvPr/>
        </p:nvSpPr>
        <p:spPr>
          <a:xfrm>
            <a:off x="4680413" y="4941364"/>
            <a:ext cx="2623165" cy="646331"/>
          </a:xfrm>
          <a:prstGeom prst="rect">
            <a:avLst/>
          </a:prstGeom>
          <a:noFill/>
        </p:spPr>
        <p:txBody>
          <a:bodyPr wrap="square" rtlCol="0">
            <a:spAutoFit/>
          </a:bodyPr>
          <a:lstStyle/>
          <a:p>
            <a:r>
              <a:rPr lang="en-US"/>
              <a:t>Add noise (Gaussian)</a:t>
            </a:r>
          </a:p>
          <a:p>
            <a:endParaRPr lang="en-US"/>
          </a:p>
        </p:txBody>
      </p:sp>
      <p:sp>
        <p:nvSpPr>
          <p:cNvPr id="10" name="TextBox 9"/>
          <p:cNvSpPr txBox="1"/>
          <p:nvPr/>
        </p:nvSpPr>
        <p:spPr>
          <a:xfrm>
            <a:off x="918513" y="927122"/>
            <a:ext cx="6869653" cy="369332"/>
          </a:xfrm>
          <a:prstGeom prst="rect">
            <a:avLst/>
          </a:prstGeom>
          <a:noFill/>
        </p:spPr>
        <p:txBody>
          <a:bodyPr wrap="square" rtlCol="0">
            <a:spAutoFit/>
          </a:bodyPr>
          <a:lstStyle/>
          <a:p>
            <a:r>
              <a:rPr lang="en-US"/>
              <a:t>Use Add noise for all noise additions other than PRNU noise</a:t>
            </a:r>
          </a:p>
        </p:txBody>
      </p:sp>
    </p:spTree>
    <p:extLst>
      <p:ext uri="{BB962C8B-B14F-4D97-AF65-F5344CB8AC3E}">
        <p14:creationId xmlns:p14="http://schemas.microsoft.com/office/powerpoint/2010/main" val="2755871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Groups</a:t>
            </a:r>
          </a:p>
        </p:txBody>
      </p:sp>
      <p:sp>
        <p:nvSpPr>
          <p:cNvPr id="3" name="Slide Number Placeholder 2"/>
          <p:cNvSpPr>
            <a:spLocks noGrp="1"/>
          </p:cNvSpPr>
          <p:nvPr>
            <p:ph type="sldNum" sz="quarter" idx="12"/>
          </p:nvPr>
        </p:nvSpPr>
        <p:spPr>
          <a:xfrm>
            <a:off x="7086600" y="6492875"/>
            <a:ext cx="2057400" cy="365125"/>
          </a:xfrm>
        </p:spPr>
        <p:txBody>
          <a:bodyPr/>
          <a:lstStyle/>
          <a:p>
            <a:fld id="{0B6825B9-5EF3-4D61-85E6-7A556E07D9C3}" type="slidenum">
              <a:rPr lang="en-US" smtClean="0"/>
              <a:t>51</a:t>
            </a:fld>
            <a:endParaRPr lang="en-US"/>
          </a:p>
        </p:txBody>
      </p:sp>
      <p:graphicFrame>
        <p:nvGraphicFramePr>
          <p:cNvPr id="4" name="Table 3">
            <a:extLst>
              <a:ext uri="{FF2B5EF4-FFF2-40B4-BE49-F238E27FC236}">
                <a16:creationId xmlns:a16="http://schemas.microsoft.com/office/drawing/2014/main" xmlns="" id="{4B8DE71A-6750-4261-9933-4774D4DC8BB8}"/>
              </a:ext>
            </a:extLst>
          </p:cNvPr>
          <p:cNvGraphicFramePr>
            <a:graphicFrameLocks noGrp="1"/>
          </p:cNvGraphicFramePr>
          <p:nvPr>
            <p:extLst>
              <p:ext uri="{D42A27DB-BD31-4B8C-83A1-F6EECF244321}">
                <p14:modId xmlns:p14="http://schemas.microsoft.com/office/powerpoint/2010/main" val="2460355760"/>
              </p:ext>
            </p:extLst>
          </p:nvPr>
        </p:nvGraphicFramePr>
        <p:xfrm>
          <a:off x="289731" y="1664269"/>
          <a:ext cx="8458200" cy="4049581"/>
        </p:xfrm>
        <a:graphic>
          <a:graphicData uri="http://schemas.openxmlformats.org/drawingml/2006/table">
            <a:tbl>
              <a:tblPr firstRow="1" bandRow="1">
                <a:tableStyleId>{5C22544A-7EE6-4342-B048-85BDC9FD1C3A}</a:tableStyleId>
              </a:tblPr>
              <a:tblGrid>
                <a:gridCol w="4229100">
                  <a:extLst>
                    <a:ext uri="{9D8B030D-6E8A-4147-A177-3AD203B41FA5}">
                      <a16:colId xmlns:a16="http://schemas.microsoft.com/office/drawing/2014/main" xmlns="" val="1077164600"/>
                    </a:ext>
                  </a:extLst>
                </a:gridCol>
                <a:gridCol w="4229100">
                  <a:extLst>
                    <a:ext uri="{9D8B030D-6E8A-4147-A177-3AD203B41FA5}">
                      <a16:colId xmlns:a16="http://schemas.microsoft.com/office/drawing/2014/main" xmlns="" val="2984721849"/>
                    </a:ext>
                  </a:extLst>
                </a:gridCol>
              </a:tblGrid>
              <a:tr h="408354">
                <a:tc>
                  <a:txBody>
                    <a:bodyPr/>
                    <a:lstStyle/>
                    <a:p>
                      <a:r>
                        <a:rPr lang="en-US" dirty="0"/>
                        <a:t>Operation Name</a:t>
                      </a:r>
                    </a:p>
                  </a:txBody>
                  <a:tcPr/>
                </a:tc>
                <a:tc>
                  <a:txBody>
                    <a:bodyPr/>
                    <a:lstStyle/>
                    <a:p>
                      <a:r>
                        <a:rPr lang="en-US"/>
                        <a:t>Description</a:t>
                      </a:r>
                    </a:p>
                  </a:txBody>
                  <a:tcPr/>
                </a:tc>
                <a:extLst>
                  <a:ext uri="{0D108BD9-81ED-4DB2-BD59-A6C34878D82A}">
                    <a16:rowId xmlns:a16="http://schemas.microsoft.com/office/drawing/2014/main" xmlns="" val="1462748169"/>
                  </a:ext>
                </a:extLst>
              </a:tr>
              <a:tr h="4083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OverlayTextWithResize</a:t>
                      </a:r>
                      <a:endParaRPr lang="en-US" sz="1400" dirty="0"/>
                    </a:p>
                    <a:p>
                      <a:endParaRPr lang="en-US" dirty="0"/>
                    </a:p>
                  </a:txBody>
                  <a:tcPr/>
                </a:tc>
                <a:tc>
                  <a:txBody>
                    <a:bodyPr/>
                    <a:lstStyle/>
                    <a:p>
                      <a:r>
                        <a:rPr lang="en-US" sz="1400" dirty="0"/>
                        <a:t>A Software/Program doesn’t give you the option but watermarks and resizes a image upon save. Another example is if all you did was to Overlay Text and upon export/save the file gets resized</a:t>
                      </a:r>
                    </a:p>
                  </a:txBody>
                  <a:tcPr/>
                </a:tc>
                <a:extLst>
                  <a:ext uri="{0D108BD9-81ED-4DB2-BD59-A6C34878D82A}">
                    <a16:rowId xmlns:a16="http://schemas.microsoft.com/office/drawing/2014/main" xmlns="" val="2433110950"/>
                  </a:ext>
                </a:extLst>
              </a:tr>
              <a:tr h="408354">
                <a:tc>
                  <a:txBody>
                    <a:bodyPr/>
                    <a:lstStyle/>
                    <a:p>
                      <a:pPr marL="0" indent="0">
                        <a:buFont typeface="Arial" panose="020B0604020202020204" pitchFamily="34" charset="0"/>
                        <a:buNone/>
                      </a:pPr>
                      <a:r>
                        <a:rPr lang="en-US" sz="1400" dirty="0" err="1"/>
                        <a:t>OutputPNGWithResize</a:t>
                      </a:r>
                      <a:r>
                        <a:rPr lang="en-US" sz="1400" dirty="0"/>
                        <a:t> </a:t>
                      </a:r>
                    </a:p>
                  </a:txBody>
                  <a:tcPr/>
                </a:tc>
                <a:tc>
                  <a:txBody>
                    <a:bodyPr/>
                    <a:lstStyle/>
                    <a:p>
                      <a:r>
                        <a:rPr lang="en-US" sz="1400" dirty="0"/>
                        <a:t>A Software/Program doesn’t give you the option but resizes upon save/export to PNG</a:t>
                      </a:r>
                    </a:p>
                  </a:txBody>
                  <a:tcPr/>
                </a:tc>
                <a:extLst>
                  <a:ext uri="{0D108BD9-81ED-4DB2-BD59-A6C34878D82A}">
                    <a16:rowId xmlns:a16="http://schemas.microsoft.com/office/drawing/2014/main" xmlns="" val="2321987825"/>
                  </a:ext>
                </a:extLst>
              </a:tr>
              <a:tr h="806588">
                <a:tc>
                  <a:txBody>
                    <a:bodyPr/>
                    <a:lstStyle/>
                    <a:p>
                      <a:pPr marL="0" indent="0">
                        <a:buFont typeface="Arial" panose="020B0604020202020204" pitchFamily="34" charset="0"/>
                        <a:buNone/>
                      </a:pPr>
                      <a:r>
                        <a:rPr lang="en-US" sz="1400" dirty="0" err="1"/>
                        <a:t>CreativeFilterwithResize</a:t>
                      </a:r>
                      <a:endParaRPr lang="en-US" sz="1400" dirty="0"/>
                    </a:p>
                  </a:txBody>
                  <a:tcPr/>
                </a:tc>
                <a:tc>
                  <a:txBody>
                    <a:bodyPr/>
                    <a:lstStyle/>
                    <a:p>
                      <a:r>
                        <a:rPr lang="en-US" sz="1400" dirty="0"/>
                        <a:t>A Software/Program doesn’t give you the option but resizes your image upon save even though all you did was apply a Creative Filter</a:t>
                      </a:r>
                    </a:p>
                  </a:txBody>
                  <a:tcPr/>
                </a:tc>
                <a:extLst>
                  <a:ext uri="{0D108BD9-81ED-4DB2-BD59-A6C34878D82A}">
                    <a16:rowId xmlns:a16="http://schemas.microsoft.com/office/drawing/2014/main" xmlns="" val="2911148121"/>
                  </a:ext>
                </a:extLst>
              </a:tr>
              <a:tr h="1352987">
                <a:tc>
                  <a:txBody>
                    <a:bodyPr/>
                    <a:lstStyle/>
                    <a:p>
                      <a:pPr marL="0" indent="0">
                        <a:buFont typeface="Arial" panose="020B0604020202020204" pitchFamily="34" charset="0"/>
                        <a:buNone/>
                      </a:pPr>
                      <a:r>
                        <a:rPr lang="en-US" sz="1400" dirty="0" err="1" smtClean="0"/>
                        <a:t>AddAudioFade</a:t>
                      </a:r>
                      <a:endParaRPr lang="en-US" sz="1400" dirty="0" smtClean="0"/>
                    </a:p>
                    <a:p>
                      <a:pPr marL="0" indent="0">
                        <a:buFont typeface="Arial" panose="020B0604020202020204" pitchFamily="34" charset="0"/>
                        <a:buNone/>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 increase or decrease in the level of audio signal: Examples: a audio signal gradually decreasing to zero, gradually increasing to maximum value, or fading out from one clip and into another clip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endParaRPr lang="en-US" sz="1400" dirty="0"/>
                    </a:p>
                  </a:txBody>
                  <a:tcPr/>
                </a:tc>
                <a:extLst>
                  <a:ext uri="{0D108BD9-81ED-4DB2-BD59-A6C34878D82A}">
                    <a16:rowId xmlns:a16="http://schemas.microsoft.com/office/drawing/2014/main" xmlns="" val="288825827"/>
                  </a:ext>
                </a:extLst>
              </a:tr>
            </a:tbl>
          </a:graphicData>
        </a:graphic>
      </p:graphicFrame>
      <p:sp>
        <p:nvSpPr>
          <p:cNvPr id="5" name="TextBox 4">
            <a:extLst>
              <a:ext uri="{FF2B5EF4-FFF2-40B4-BE49-F238E27FC236}">
                <a16:creationId xmlns:a16="http://schemas.microsoft.com/office/drawing/2014/main" xmlns="" id="{03C1CA7E-F7AD-4ACA-88C6-95DF702C0068}"/>
              </a:ext>
            </a:extLst>
          </p:cNvPr>
          <p:cNvSpPr txBox="1"/>
          <p:nvPr/>
        </p:nvSpPr>
        <p:spPr>
          <a:xfrm>
            <a:off x="241964" y="935828"/>
            <a:ext cx="3770478" cy="584775"/>
          </a:xfrm>
          <a:prstGeom prst="rect">
            <a:avLst/>
          </a:prstGeom>
          <a:noFill/>
        </p:spPr>
        <p:txBody>
          <a:bodyPr wrap="square" rtlCol="0">
            <a:spAutoFit/>
          </a:bodyPr>
          <a:lstStyle/>
          <a:p>
            <a:r>
              <a:rPr lang="en-US" sz="3200" dirty="0"/>
              <a:t>Images</a:t>
            </a:r>
          </a:p>
        </p:txBody>
      </p:sp>
    </p:spTree>
    <p:extLst>
      <p:ext uri="{BB962C8B-B14F-4D97-AF65-F5344CB8AC3E}">
        <p14:creationId xmlns:p14="http://schemas.microsoft.com/office/powerpoint/2010/main" val="4164329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Intensity</a:t>
            </a:r>
          </a:p>
        </p:txBody>
      </p:sp>
      <p:sp>
        <p:nvSpPr>
          <p:cNvPr id="3" name="Slide Number Placeholder 2"/>
          <p:cNvSpPr>
            <a:spLocks noGrp="1"/>
          </p:cNvSpPr>
          <p:nvPr>
            <p:ph type="sldNum" sz="quarter" idx="12"/>
          </p:nvPr>
        </p:nvSpPr>
        <p:spPr/>
        <p:txBody>
          <a:bodyPr/>
          <a:lstStyle/>
          <a:p>
            <a:fld id="{0B6825B9-5EF3-4D61-85E6-7A556E07D9C3}" type="slidenum">
              <a:rPr lang="en-US" smtClean="0"/>
              <a:t>52</a:t>
            </a:fld>
            <a:endParaRPr lang="en-US"/>
          </a:p>
        </p:txBody>
      </p:sp>
      <p:graphicFrame>
        <p:nvGraphicFramePr>
          <p:cNvPr id="5" name="Table 4">
            <a:extLst>
              <a:ext uri="{FF2B5EF4-FFF2-40B4-BE49-F238E27FC236}">
                <a16:creationId xmlns:a16="http://schemas.microsoft.com/office/drawing/2014/main" xmlns="" id="{B6000439-B04A-440A-8E6E-E7C4EA8803DB}"/>
              </a:ext>
            </a:extLst>
          </p:cNvPr>
          <p:cNvGraphicFramePr>
            <a:graphicFrameLocks noGrp="1"/>
          </p:cNvGraphicFramePr>
          <p:nvPr>
            <p:extLst>
              <p:ext uri="{D42A27DB-BD31-4B8C-83A1-F6EECF244321}">
                <p14:modId xmlns:p14="http://schemas.microsoft.com/office/powerpoint/2010/main" val="3031655235"/>
              </p:ext>
            </p:extLst>
          </p:nvPr>
        </p:nvGraphicFramePr>
        <p:xfrm>
          <a:off x="263525" y="1200150"/>
          <a:ext cx="8616950" cy="2787652"/>
        </p:xfrm>
        <a:graphic>
          <a:graphicData uri="http://schemas.openxmlformats.org/drawingml/2006/table">
            <a:tbl>
              <a:tblPr firstRow="1" bandRow="1">
                <a:tableStyleId>{5C22544A-7EE6-4342-B048-85BDC9FD1C3A}</a:tableStyleId>
              </a:tblPr>
              <a:tblGrid>
                <a:gridCol w="2108200">
                  <a:extLst>
                    <a:ext uri="{9D8B030D-6E8A-4147-A177-3AD203B41FA5}">
                      <a16:colId xmlns:a16="http://schemas.microsoft.com/office/drawing/2014/main" xmlns="" val="307390450"/>
                    </a:ext>
                  </a:extLst>
                </a:gridCol>
                <a:gridCol w="6508750">
                  <a:extLst>
                    <a:ext uri="{9D8B030D-6E8A-4147-A177-3AD203B41FA5}">
                      <a16:colId xmlns:a16="http://schemas.microsoft.com/office/drawing/2014/main" xmlns="" val="646093980"/>
                    </a:ext>
                  </a:extLst>
                </a:gridCol>
              </a:tblGrid>
              <a:tr h="398236">
                <a:tc>
                  <a:txBody>
                    <a:bodyPr/>
                    <a:lstStyle/>
                    <a:p>
                      <a:pPr marL="0" marR="0" lvl="0" indent="0" algn="l" rtl="0">
                        <a:spcBef>
                          <a:spcPts val="0"/>
                        </a:spcBef>
                        <a:spcAft>
                          <a:spcPts val="0"/>
                        </a:spcAft>
                        <a:buNone/>
                      </a:pPr>
                      <a:r>
                        <a:rPr lang="en-US" sz="1800" dirty="0"/>
                        <a:t>Operation Name</a:t>
                      </a:r>
                      <a:endParaRPr sz="1800" dirty="0"/>
                    </a:p>
                  </a:txBody>
                  <a:tcPr marL="91450" marR="91450" marT="45725" marB="45725"/>
                </a:tc>
                <a:tc>
                  <a:txBody>
                    <a:bodyPr/>
                    <a:lstStyle/>
                    <a:p>
                      <a:pPr marL="0" marR="0" lvl="0" indent="0" algn="l" rtl="0">
                        <a:lnSpc>
                          <a:spcPct val="100000"/>
                        </a:lnSpc>
                        <a:spcBef>
                          <a:spcPts val="0"/>
                        </a:spcBef>
                        <a:spcAft>
                          <a:spcPts val="0"/>
                        </a:spcAft>
                        <a:buClr>
                          <a:schemeClr val="dk1"/>
                        </a:buClr>
                        <a:buFont typeface="Arial"/>
                        <a:buNone/>
                      </a:pPr>
                      <a:r>
                        <a:rPr lang="en-US" sz="1800"/>
                        <a:t>Description</a:t>
                      </a:r>
                      <a:endParaRPr/>
                    </a:p>
                  </a:txBody>
                  <a:tcPr marL="91450" marR="91450" marT="45725" marB="45725"/>
                </a:tc>
                <a:extLst>
                  <a:ext uri="{0D108BD9-81ED-4DB2-BD59-A6C34878D82A}">
                    <a16:rowId xmlns:a16="http://schemas.microsoft.com/office/drawing/2014/main" xmlns="" val="1951738063"/>
                  </a:ext>
                </a:extLst>
              </a:tr>
              <a:tr h="398236">
                <a:tc>
                  <a:txBody>
                    <a:bodyPr/>
                    <a:lstStyle/>
                    <a:p>
                      <a:pPr marL="0" marR="0" lvl="0" indent="0" algn="l" rtl="0">
                        <a:lnSpc>
                          <a:spcPct val="100000"/>
                        </a:lnSpc>
                        <a:spcBef>
                          <a:spcPts val="0"/>
                        </a:spcBef>
                        <a:spcAft>
                          <a:spcPts val="0"/>
                        </a:spcAft>
                        <a:buClr>
                          <a:schemeClr val="dk1"/>
                        </a:buClr>
                        <a:buFont typeface="Arial"/>
                        <a:buNone/>
                      </a:pPr>
                      <a:r>
                        <a:rPr lang="en-US" sz="1800">
                          <a:latin typeface="+mj-lt"/>
                        </a:rPr>
                        <a:t>Normalization</a:t>
                      </a:r>
                      <a:endParaRPr>
                        <a:latin typeface="+mj-lt"/>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latin typeface="+mn-lt"/>
                          <a:ea typeface="Arial"/>
                          <a:cs typeface="Arial"/>
                          <a:sym typeface="Arial"/>
                        </a:rPr>
                        <a:t>Normalize using histograms.</a:t>
                      </a:r>
                      <a:endParaRPr lang="en-US" sz="1200" dirty="0"/>
                    </a:p>
                  </a:txBody>
                  <a:tcPr marL="4225" marR="4225" marT="4225" marB="0" anchor="ctr"/>
                </a:tc>
                <a:extLst>
                  <a:ext uri="{0D108BD9-81ED-4DB2-BD59-A6C34878D82A}">
                    <a16:rowId xmlns:a16="http://schemas.microsoft.com/office/drawing/2014/main" xmlns="" val="1587364705"/>
                  </a:ext>
                </a:extLst>
              </a:tr>
              <a:tr h="398236">
                <a:tc>
                  <a:txBody>
                    <a:bodyPr/>
                    <a:lstStyle/>
                    <a:p>
                      <a:pPr marL="0" marR="0" lvl="0" indent="0" algn="l" rtl="0">
                        <a:lnSpc>
                          <a:spcPct val="100000"/>
                        </a:lnSpc>
                        <a:spcBef>
                          <a:spcPts val="0"/>
                        </a:spcBef>
                        <a:spcAft>
                          <a:spcPts val="0"/>
                        </a:spcAft>
                        <a:buClr>
                          <a:schemeClr val="dk1"/>
                        </a:buClr>
                        <a:buFont typeface="Arial"/>
                        <a:buNone/>
                      </a:pPr>
                      <a:r>
                        <a:rPr lang="en-US" sz="1800" dirty="0">
                          <a:latin typeface="+mj-lt"/>
                        </a:rPr>
                        <a:t>Contrast</a:t>
                      </a:r>
                      <a:endParaRPr dirty="0">
                        <a:latin typeface="+mj-lt"/>
                      </a:endParaRPr>
                    </a:p>
                  </a:txBody>
                  <a:tcPr marL="91450" marR="91450" marT="45725" marB="45725"/>
                </a:tc>
                <a:tc>
                  <a:txBody>
                    <a:bodyPr/>
                    <a:lstStyle/>
                    <a:p>
                      <a:pPr marL="0" marR="0" lvl="0" indent="0" algn="l" rtl="0">
                        <a:spcBef>
                          <a:spcPts val="0"/>
                        </a:spcBef>
                        <a:spcAft>
                          <a:spcPts val="0"/>
                        </a:spcAft>
                        <a:buNone/>
                      </a:pPr>
                      <a:r>
                        <a:rPr lang="en-US" sz="1200" b="0" i="0" u="none" strike="noStrike">
                          <a:solidFill>
                            <a:srgbClr val="000000"/>
                          </a:solidFill>
                          <a:latin typeface="Arial"/>
                          <a:ea typeface="Arial"/>
                          <a:cs typeface="Arial"/>
                          <a:sym typeface="Arial"/>
                        </a:rPr>
                        <a:t>Shift luminance values on a histogram where higher values become higher and lower values become lower.</a:t>
                      </a:r>
                      <a:endParaRPr/>
                    </a:p>
                  </a:txBody>
                  <a:tcPr marL="4225" marR="4225" marT="4225" marB="0" anchor="ctr"/>
                </a:tc>
                <a:extLst>
                  <a:ext uri="{0D108BD9-81ED-4DB2-BD59-A6C34878D82A}">
                    <a16:rowId xmlns:a16="http://schemas.microsoft.com/office/drawing/2014/main" xmlns="" val="1384450263"/>
                  </a:ext>
                </a:extLst>
              </a:tr>
              <a:tr h="398236">
                <a:tc>
                  <a:txBody>
                    <a:bodyPr/>
                    <a:lstStyle/>
                    <a:p>
                      <a:pPr marL="0" marR="0" lvl="0" indent="0" algn="l" rtl="0">
                        <a:spcBef>
                          <a:spcPts val="0"/>
                        </a:spcBef>
                        <a:spcAft>
                          <a:spcPts val="0"/>
                        </a:spcAft>
                        <a:buNone/>
                      </a:pPr>
                      <a:r>
                        <a:rPr lang="en-US" sz="1800" dirty="0">
                          <a:latin typeface="+mj-lt"/>
                        </a:rPr>
                        <a:t>Curves</a:t>
                      </a:r>
                      <a:endParaRPr sz="1800" dirty="0">
                        <a:latin typeface="+mj-lt"/>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latin typeface="+mn-lt"/>
                          <a:ea typeface="Arial"/>
                          <a:cs typeface="Arial"/>
                          <a:sym typeface="Arial"/>
                        </a:rPr>
                        <a:t>Shift luminance values on a histogram with an editable and flexible curve.</a:t>
                      </a:r>
                      <a:endParaRPr lang="en-US" sz="1200" dirty="0"/>
                    </a:p>
                  </a:txBody>
                  <a:tcPr marL="4225" marR="4225" marT="4225" marB="0" anchor="ctr"/>
                </a:tc>
                <a:extLst>
                  <a:ext uri="{0D108BD9-81ED-4DB2-BD59-A6C34878D82A}">
                    <a16:rowId xmlns:a16="http://schemas.microsoft.com/office/drawing/2014/main" xmlns="" val="2480991939"/>
                  </a:ext>
                </a:extLst>
              </a:tr>
              <a:tr h="398236">
                <a:tc>
                  <a:txBody>
                    <a:bodyPr/>
                    <a:lstStyle/>
                    <a:p>
                      <a:pPr marL="0" marR="0" lvl="0" indent="0" algn="l" rtl="0">
                        <a:spcBef>
                          <a:spcPts val="0"/>
                        </a:spcBef>
                        <a:spcAft>
                          <a:spcPts val="0"/>
                        </a:spcAft>
                        <a:buNone/>
                      </a:pPr>
                      <a:r>
                        <a:rPr lang="en-US" sz="1800" dirty="0">
                          <a:latin typeface="+mj-lt"/>
                        </a:rPr>
                        <a:t>Exposure</a:t>
                      </a:r>
                      <a:endParaRPr sz="1800" dirty="0">
                        <a:latin typeface="+mj-lt"/>
                      </a:endParaRPr>
                    </a:p>
                  </a:txBody>
                  <a:tcPr marL="91450" marR="91450" marT="45725" marB="45725"/>
                </a:tc>
                <a:tc>
                  <a:txBody>
                    <a:bodyPr/>
                    <a:lstStyle/>
                    <a:p>
                      <a:pPr marL="0" marR="0" lvl="0" indent="0" algn="l" rtl="0">
                        <a:spcBef>
                          <a:spcPts val="0"/>
                        </a:spcBef>
                        <a:spcAft>
                          <a:spcPts val="0"/>
                        </a:spcAft>
                        <a:buNone/>
                      </a:pPr>
                      <a:r>
                        <a:rPr lang="en-US" sz="1200" b="0" i="0" u="none" strike="noStrike" dirty="0">
                          <a:solidFill>
                            <a:srgbClr val="000000"/>
                          </a:solidFill>
                          <a:latin typeface="+mn-lt"/>
                          <a:ea typeface="Arial"/>
                          <a:cs typeface="Arial"/>
                          <a:sym typeface="Arial"/>
                        </a:rPr>
                        <a:t>Shift all luminance values on a histogram to higher or lower values.</a:t>
                      </a:r>
                      <a:endParaRPr lang="en-US" sz="1200" dirty="0"/>
                    </a:p>
                  </a:txBody>
                  <a:tcPr marL="4225" marR="4225" marT="4225" marB="0" anchor="ctr"/>
                </a:tc>
                <a:extLst>
                  <a:ext uri="{0D108BD9-81ED-4DB2-BD59-A6C34878D82A}">
                    <a16:rowId xmlns:a16="http://schemas.microsoft.com/office/drawing/2014/main" xmlns="" val="1346638653"/>
                  </a:ext>
                </a:extLst>
              </a:tr>
              <a:tr h="398236">
                <a:tc>
                  <a:txBody>
                    <a:bodyPr/>
                    <a:lstStyle/>
                    <a:p>
                      <a:pPr marL="0" marR="0" lvl="0" indent="0" algn="l" rtl="0">
                        <a:lnSpc>
                          <a:spcPct val="100000"/>
                        </a:lnSpc>
                        <a:spcBef>
                          <a:spcPts val="0"/>
                        </a:spcBef>
                        <a:spcAft>
                          <a:spcPts val="0"/>
                        </a:spcAft>
                        <a:buClr>
                          <a:schemeClr val="dk1"/>
                        </a:buClr>
                        <a:buFont typeface="Arial"/>
                        <a:buNone/>
                      </a:pPr>
                      <a:r>
                        <a:rPr lang="en-US" sz="1800" dirty="0">
                          <a:latin typeface="+mj-lt"/>
                        </a:rPr>
                        <a:t>Levels</a:t>
                      </a:r>
                      <a:endParaRPr dirty="0">
                        <a:latin typeface="+mj-lt"/>
                      </a:endParaRPr>
                    </a:p>
                  </a:txBody>
                  <a:tcPr marL="91450" marR="91450" marT="45725" marB="45725"/>
                </a:tc>
                <a:tc>
                  <a:txBody>
                    <a:bodyPr/>
                    <a:lstStyle/>
                    <a:p>
                      <a:pPr marL="0" marR="0" lvl="0" indent="0" algn="l" rtl="0">
                        <a:spcBef>
                          <a:spcPts val="0"/>
                        </a:spcBef>
                        <a:spcAft>
                          <a:spcPts val="0"/>
                        </a:spcAft>
                        <a:buNone/>
                      </a:pPr>
                      <a:r>
                        <a:rPr lang="en-US" sz="1200" b="0" i="0" u="none" strike="noStrike" dirty="0">
                          <a:solidFill>
                            <a:srgbClr val="000000"/>
                          </a:solidFill>
                          <a:latin typeface="+mn-lt"/>
                          <a:ea typeface="Arial"/>
                          <a:cs typeface="Arial"/>
                          <a:sym typeface="Arial"/>
                        </a:rPr>
                        <a:t>Adjust brightness, contrast, and tonal range by specifying the location of complete black, complete white, and </a:t>
                      </a:r>
                      <a:r>
                        <a:rPr lang="en-US" sz="1200" b="0" i="0" u="none" strike="noStrike" dirty="0" err="1">
                          <a:solidFill>
                            <a:srgbClr val="000000"/>
                          </a:solidFill>
                          <a:latin typeface="+mn-lt"/>
                          <a:ea typeface="Arial"/>
                          <a:cs typeface="Arial"/>
                          <a:sym typeface="Arial"/>
                        </a:rPr>
                        <a:t>midtones</a:t>
                      </a:r>
                      <a:r>
                        <a:rPr lang="en-US" sz="1200" b="0" i="0" u="none" strike="noStrike" dirty="0">
                          <a:solidFill>
                            <a:srgbClr val="000000"/>
                          </a:solidFill>
                          <a:latin typeface="+mn-lt"/>
                          <a:ea typeface="Arial"/>
                          <a:cs typeface="Arial"/>
                          <a:sym typeface="Arial"/>
                        </a:rPr>
                        <a:t> in a histogram.</a:t>
                      </a:r>
                      <a:endParaRPr lang="en-US" sz="1200" dirty="0"/>
                    </a:p>
                  </a:txBody>
                  <a:tcPr marL="4225" marR="4225" marT="4225" marB="0" anchor="ctr"/>
                </a:tc>
                <a:extLst>
                  <a:ext uri="{0D108BD9-81ED-4DB2-BD59-A6C34878D82A}">
                    <a16:rowId xmlns:a16="http://schemas.microsoft.com/office/drawing/2014/main" xmlns="" val="2018114212"/>
                  </a:ext>
                </a:extLst>
              </a:tr>
              <a:tr h="398236">
                <a:tc>
                  <a:txBody>
                    <a:bodyPr/>
                    <a:lstStyle/>
                    <a:p>
                      <a:pPr marL="0" marR="0" lvl="0" indent="0" algn="l" rtl="0">
                        <a:lnSpc>
                          <a:spcPct val="100000"/>
                        </a:lnSpc>
                        <a:spcBef>
                          <a:spcPts val="0"/>
                        </a:spcBef>
                        <a:spcAft>
                          <a:spcPts val="0"/>
                        </a:spcAft>
                        <a:buClr>
                          <a:schemeClr val="dk1"/>
                        </a:buClr>
                        <a:buFont typeface="Arial"/>
                        <a:buNone/>
                      </a:pPr>
                      <a:r>
                        <a:rPr lang="en-US" sz="1800" dirty="0">
                          <a:latin typeface="+mj-lt"/>
                        </a:rPr>
                        <a:t>Luminosity</a:t>
                      </a:r>
                      <a:endParaRPr dirty="0">
                        <a:latin typeface="+mj-lt"/>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latin typeface="+mn-lt"/>
                          <a:ea typeface="Arial"/>
                          <a:cs typeface="Arial"/>
                          <a:sym typeface="Arial"/>
                        </a:rPr>
                        <a:t>Alter the values of a luminance histogram.</a:t>
                      </a:r>
                      <a:endParaRPr lang="en-US" sz="1200" dirty="0"/>
                    </a:p>
                  </a:txBody>
                  <a:tcPr marL="4225" marR="4225" marT="4225" marB="0" anchor="ctr"/>
                </a:tc>
                <a:extLst>
                  <a:ext uri="{0D108BD9-81ED-4DB2-BD59-A6C34878D82A}">
                    <a16:rowId xmlns:a16="http://schemas.microsoft.com/office/drawing/2014/main" xmlns="" val="3173364390"/>
                  </a:ext>
                </a:extLst>
              </a:tr>
            </a:tbl>
          </a:graphicData>
        </a:graphic>
      </p:graphicFrame>
    </p:spTree>
    <p:extLst>
      <p:ext uri="{BB962C8B-B14F-4D97-AF65-F5344CB8AC3E}">
        <p14:creationId xmlns:p14="http://schemas.microsoft.com/office/powerpoint/2010/main" val="442274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Normalization</a:t>
            </a:r>
          </a:p>
        </p:txBody>
      </p:sp>
      <p:sp>
        <p:nvSpPr>
          <p:cNvPr id="3" name="Slide Number Placeholder 2"/>
          <p:cNvSpPr>
            <a:spLocks noGrp="1"/>
          </p:cNvSpPr>
          <p:nvPr>
            <p:ph type="sldNum" sz="quarter" idx="12"/>
          </p:nvPr>
        </p:nvSpPr>
        <p:spPr/>
        <p:txBody>
          <a:bodyPr/>
          <a:lstStyle/>
          <a:p>
            <a:fld id="{0B6825B9-5EF3-4D61-85E6-7A556E07D9C3}" type="slidenum">
              <a:rPr lang="en-US" smtClean="0"/>
              <a:t>53</a:t>
            </a:fld>
            <a:endParaRPr lang="en-US"/>
          </a:p>
        </p:txBody>
      </p:sp>
      <p:pic>
        <p:nvPicPr>
          <p:cNvPr id="5" name="Picture 4">
            <a:extLst>
              <a:ext uri="{FF2B5EF4-FFF2-40B4-BE49-F238E27FC236}">
                <a16:creationId xmlns:a16="http://schemas.microsoft.com/office/drawing/2014/main" xmlns="" id="{50B1BF29-6587-4724-A5DA-E80FF8EF536D}"/>
              </a:ext>
            </a:extLst>
          </p:cNvPr>
          <p:cNvPicPr>
            <a:picLocks noChangeAspect="1"/>
          </p:cNvPicPr>
          <p:nvPr/>
        </p:nvPicPr>
        <p:blipFill rotWithShape="1">
          <a:blip r:embed="rId2">
            <a:extLst>
              <a:ext uri="{28A0092B-C50C-407E-A947-70E740481C1C}">
                <a14:useLocalDpi xmlns:a14="http://schemas.microsoft.com/office/drawing/2010/main" val="0"/>
              </a:ext>
            </a:extLst>
          </a:blip>
          <a:srcRect l="2171" t="3114" r="9124" b="1690"/>
          <a:stretch/>
        </p:blipFill>
        <p:spPr>
          <a:xfrm>
            <a:off x="1104900" y="881743"/>
            <a:ext cx="6918630" cy="5568792"/>
          </a:xfrm>
          <a:prstGeom prst="rect">
            <a:avLst/>
          </a:prstGeom>
        </p:spPr>
      </p:pic>
    </p:spTree>
    <p:extLst>
      <p:ext uri="{BB962C8B-B14F-4D97-AF65-F5344CB8AC3E}">
        <p14:creationId xmlns:p14="http://schemas.microsoft.com/office/powerpoint/2010/main" val="4279284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Contrast</a:t>
            </a:r>
          </a:p>
        </p:txBody>
      </p:sp>
      <p:sp>
        <p:nvSpPr>
          <p:cNvPr id="3" name="Slide Number Placeholder 2"/>
          <p:cNvSpPr>
            <a:spLocks noGrp="1"/>
          </p:cNvSpPr>
          <p:nvPr>
            <p:ph type="sldNum" sz="quarter" idx="12"/>
          </p:nvPr>
        </p:nvSpPr>
        <p:spPr/>
        <p:txBody>
          <a:bodyPr/>
          <a:lstStyle/>
          <a:p>
            <a:fld id="{0B6825B9-5EF3-4D61-85E6-7A556E07D9C3}" type="slidenum">
              <a:rPr lang="en-US" smtClean="0"/>
              <a:t>54</a:t>
            </a:fld>
            <a:endParaRPr lang="en-US"/>
          </a:p>
        </p:txBody>
      </p:sp>
      <p:pic>
        <p:nvPicPr>
          <p:cNvPr id="4" name="Picture 3"/>
          <p:cNvPicPr>
            <a:picLocks noChangeAspect="1"/>
          </p:cNvPicPr>
          <p:nvPr/>
        </p:nvPicPr>
        <p:blipFill>
          <a:blip r:embed="rId2"/>
          <a:stretch>
            <a:fillRect/>
          </a:stretch>
        </p:blipFill>
        <p:spPr>
          <a:xfrm>
            <a:off x="3122752" y="2233047"/>
            <a:ext cx="2765864" cy="3690069"/>
          </a:xfrm>
          <a:prstGeom prst="rect">
            <a:avLst/>
          </a:prstGeom>
        </p:spPr>
      </p:pic>
      <p:sp>
        <p:nvSpPr>
          <p:cNvPr id="5" name="TextBox 4"/>
          <p:cNvSpPr txBox="1"/>
          <p:nvPr/>
        </p:nvSpPr>
        <p:spPr>
          <a:xfrm>
            <a:off x="3122752" y="6081203"/>
            <a:ext cx="1633574" cy="369332"/>
          </a:xfrm>
          <a:prstGeom prst="rect">
            <a:avLst/>
          </a:prstGeom>
          <a:noFill/>
        </p:spPr>
        <p:txBody>
          <a:bodyPr wrap="square" rtlCol="0">
            <a:spAutoFit/>
          </a:bodyPr>
          <a:lstStyle/>
          <a:p>
            <a:r>
              <a:rPr lang="en-US"/>
              <a:t>original</a:t>
            </a:r>
          </a:p>
        </p:txBody>
      </p:sp>
      <p:sp>
        <p:nvSpPr>
          <p:cNvPr id="7" name="TextBox 6"/>
          <p:cNvSpPr txBox="1"/>
          <p:nvPr/>
        </p:nvSpPr>
        <p:spPr>
          <a:xfrm>
            <a:off x="5960845" y="6049825"/>
            <a:ext cx="2296591" cy="369332"/>
          </a:xfrm>
          <a:prstGeom prst="rect">
            <a:avLst/>
          </a:prstGeom>
          <a:noFill/>
        </p:spPr>
        <p:txBody>
          <a:bodyPr wrap="square" rtlCol="0">
            <a:spAutoFit/>
          </a:bodyPr>
          <a:lstStyle/>
          <a:p>
            <a:r>
              <a:rPr lang="en-US"/>
              <a:t>Contrast - increase</a:t>
            </a:r>
          </a:p>
        </p:txBody>
      </p:sp>
      <p:sp>
        <p:nvSpPr>
          <p:cNvPr id="9" name="TextBox 8"/>
          <p:cNvSpPr txBox="1"/>
          <p:nvPr/>
        </p:nvSpPr>
        <p:spPr>
          <a:xfrm>
            <a:off x="267893" y="6049825"/>
            <a:ext cx="2576295" cy="369332"/>
          </a:xfrm>
          <a:prstGeom prst="rect">
            <a:avLst/>
          </a:prstGeom>
          <a:noFill/>
        </p:spPr>
        <p:txBody>
          <a:bodyPr wrap="square" rtlCol="0">
            <a:spAutoFit/>
          </a:bodyPr>
          <a:lstStyle/>
          <a:p>
            <a:r>
              <a:rPr lang="en-US"/>
              <a:t>Contrast -decrease</a:t>
            </a:r>
          </a:p>
        </p:txBody>
      </p:sp>
      <p:pic>
        <p:nvPicPr>
          <p:cNvPr id="10" name="Picture 9"/>
          <p:cNvPicPr>
            <a:picLocks noChangeAspect="1"/>
          </p:cNvPicPr>
          <p:nvPr/>
        </p:nvPicPr>
        <p:blipFill>
          <a:blip r:embed="rId3"/>
          <a:stretch>
            <a:fillRect/>
          </a:stretch>
        </p:blipFill>
        <p:spPr>
          <a:xfrm>
            <a:off x="172661" y="2233047"/>
            <a:ext cx="2778867" cy="3690069"/>
          </a:xfrm>
          <a:prstGeom prst="rect">
            <a:avLst/>
          </a:prstGeom>
        </p:spPr>
      </p:pic>
      <p:pic>
        <p:nvPicPr>
          <p:cNvPr id="11" name="Picture 10"/>
          <p:cNvPicPr>
            <a:picLocks noChangeAspect="1"/>
          </p:cNvPicPr>
          <p:nvPr/>
        </p:nvPicPr>
        <p:blipFill>
          <a:blip r:embed="rId4"/>
          <a:stretch>
            <a:fillRect/>
          </a:stretch>
        </p:blipFill>
        <p:spPr>
          <a:xfrm>
            <a:off x="6059840" y="2238336"/>
            <a:ext cx="2760202" cy="3684780"/>
          </a:xfrm>
          <a:prstGeom prst="rect">
            <a:avLst/>
          </a:prstGeom>
        </p:spPr>
      </p:pic>
      <p:sp>
        <p:nvSpPr>
          <p:cNvPr id="12" name="TextBox 11"/>
          <p:cNvSpPr txBox="1"/>
          <p:nvPr/>
        </p:nvSpPr>
        <p:spPr>
          <a:xfrm>
            <a:off x="213446" y="1094462"/>
            <a:ext cx="8576442" cy="830997"/>
          </a:xfrm>
          <a:prstGeom prst="rect">
            <a:avLst/>
          </a:prstGeom>
          <a:noFill/>
        </p:spPr>
        <p:txBody>
          <a:bodyPr wrap="square" rtlCol="0">
            <a:spAutoFit/>
          </a:bodyPr>
          <a:lstStyle/>
          <a:p>
            <a:r>
              <a:rPr lang="en-US" sz="1600"/>
              <a:t>When you change the relationship between the intensity of the pixels. </a:t>
            </a:r>
          </a:p>
          <a:p>
            <a:pPr marL="285750" indent="-285750">
              <a:buFont typeface="Arial" panose="020B0604020202020204" pitchFamily="34" charset="0"/>
              <a:buChar char="•"/>
            </a:pPr>
            <a:r>
              <a:rPr lang="en-US" sz="1600"/>
              <a:t>Increase contrast: creates larger differences between the brightest and darkest pixels.</a:t>
            </a:r>
          </a:p>
          <a:p>
            <a:pPr marL="285750" indent="-285750">
              <a:buFont typeface="Arial" panose="020B0604020202020204" pitchFamily="34" charset="0"/>
              <a:buChar char="•"/>
            </a:pPr>
            <a:r>
              <a:rPr lang="en-US" sz="1600"/>
              <a:t>Decrease contrast: creates smaller differences between the brightest and darkest pixels. </a:t>
            </a:r>
          </a:p>
        </p:txBody>
      </p:sp>
    </p:spTree>
    <p:extLst>
      <p:ext uri="{BB962C8B-B14F-4D97-AF65-F5344CB8AC3E}">
        <p14:creationId xmlns:p14="http://schemas.microsoft.com/office/powerpoint/2010/main" val="640831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Curves</a:t>
            </a:r>
          </a:p>
        </p:txBody>
      </p:sp>
      <p:sp>
        <p:nvSpPr>
          <p:cNvPr id="3" name="Slide Number Placeholder 2"/>
          <p:cNvSpPr>
            <a:spLocks noGrp="1"/>
          </p:cNvSpPr>
          <p:nvPr>
            <p:ph type="sldNum" sz="quarter" idx="12"/>
          </p:nvPr>
        </p:nvSpPr>
        <p:spPr/>
        <p:txBody>
          <a:bodyPr/>
          <a:lstStyle/>
          <a:p>
            <a:fld id="{0B6825B9-5EF3-4D61-85E6-7A556E07D9C3}" type="slidenum">
              <a:rPr lang="en-US" smtClean="0"/>
              <a:t>55</a:t>
            </a:fld>
            <a:endParaRPr lang="en-US"/>
          </a:p>
        </p:txBody>
      </p:sp>
      <p:pic>
        <p:nvPicPr>
          <p:cNvPr id="5" name="Picture 4"/>
          <p:cNvPicPr>
            <a:picLocks noChangeAspect="1"/>
          </p:cNvPicPr>
          <p:nvPr/>
        </p:nvPicPr>
        <p:blipFill>
          <a:blip r:embed="rId2"/>
          <a:stretch>
            <a:fillRect/>
          </a:stretch>
        </p:blipFill>
        <p:spPr>
          <a:xfrm>
            <a:off x="1220521" y="886837"/>
            <a:ext cx="2103415" cy="1449412"/>
          </a:xfrm>
          <a:prstGeom prst="rect">
            <a:avLst/>
          </a:prstGeom>
        </p:spPr>
      </p:pic>
      <p:pic>
        <p:nvPicPr>
          <p:cNvPr id="8" name="Picture 7"/>
          <p:cNvPicPr>
            <a:picLocks noChangeAspect="1"/>
          </p:cNvPicPr>
          <p:nvPr/>
        </p:nvPicPr>
        <p:blipFill>
          <a:blip r:embed="rId3"/>
          <a:stretch>
            <a:fillRect/>
          </a:stretch>
        </p:blipFill>
        <p:spPr>
          <a:xfrm>
            <a:off x="5480170" y="870533"/>
            <a:ext cx="2103415" cy="1454728"/>
          </a:xfrm>
          <a:prstGeom prst="rect">
            <a:avLst/>
          </a:prstGeom>
        </p:spPr>
      </p:pic>
      <p:pic>
        <p:nvPicPr>
          <p:cNvPr id="11" name="Picture 10"/>
          <p:cNvPicPr>
            <a:picLocks noChangeAspect="1"/>
          </p:cNvPicPr>
          <p:nvPr/>
        </p:nvPicPr>
        <p:blipFill>
          <a:blip r:embed="rId4"/>
          <a:stretch>
            <a:fillRect/>
          </a:stretch>
        </p:blipFill>
        <p:spPr>
          <a:xfrm>
            <a:off x="5083731" y="2403631"/>
            <a:ext cx="2762675" cy="3677572"/>
          </a:xfrm>
          <a:prstGeom prst="rect">
            <a:avLst/>
          </a:prstGeom>
        </p:spPr>
      </p:pic>
      <p:pic>
        <p:nvPicPr>
          <p:cNvPr id="12" name="Picture 11"/>
          <p:cNvPicPr>
            <a:picLocks noChangeAspect="1"/>
          </p:cNvPicPr>
          <p:nvPr/>
        </p:nvPicPr>
        <p:blipFill>
          <a:blip r:embed="rId5"/>
          <a:stretch>
            <a:fillRect/>
          </a:stretch>
        </p:blipFill>
        <p:spPr>
          <a:xfrm>
            <a:off x="847351" y="2408395"/>
            <a:ext cx="2765864" cy="3690069"/>
          </a:xfrm>
          <a:prstGeom prst="rect">
            <a:avLst/>
          </a:prstGeom>
        </p:spPr>
      </p:pic>
      <p:sp>
        <p:nvSpPr>
          <p:cNvPr id="13" name="TextBox 12"/>
          <p:cNvSpPr txBox="1"/>
          <p:nvPr/>
        </p:nvSpPr>
        <p:spPr>
          <a:xfrm>
            <a:off x="1413496" y="6021318"/>
            <a:ext cx="1633574" cy="369332"/>
          </a:xfrm>
          <a:prstGeom prst="rect">
            <a:avLst/>
          </a:prstGeom>
          <a:noFill/>
        </p:spPr>
        <p:txBody>
          <a:bodyPr wrap="square" rtlCol="0">
            <a:spAutoFit/>
          </a:bodyPr>
          <a:lstStyle/>
          <a:p>
            <a:pPr algn="ctr"/>
            <a:r>
              <a:rPr lang="en-US" dirty="0"/>
              <a:t>Original</a:t>
            </a:r>
          </a:p>
        </p:txBody>
      </p:sp>
      <p:sp>
        <p:nvSpPr>
          <p:cNvPr id="15" name="TextBox 14"/>
          <p:cNvSpPr txBox="1"/>
          <p:nvPr/>
        </p:nvSpPr>
        <p:spPr>
          <a:xfrm>
            <a:off x="5821063" y="6098464"/>
            <a:ext cx="1633574" cy="369332"/>
          </a:xfrm>
          <a:prstGeom prst="rect">
            <a:avLst/>
          </a:prstGeom>
          <a:noFill/>
        </p:spPr>
        <p:txBody>
          <a:bodyPr wrap="square" rtlCol="0">
            <a:spAutoFit/>
          </a:bodyPr>
          <a:lstStyle/>
          <a:p>
            <a:r>
              <a:rPr lang="en-US" dirty="0"/>
              <a:t>Auto Curves</a:t>
            </a:r>
          </a:p>
        </p:txBody>
      </p:sp>
    </p:spTree>
    <p:extLst>
      <p:ext uri="{BB962C8B-B14F-4D97-AF65-F5344CB8AC3E}">
        <p14:creationId xmlns:p14="http://schemas.microsoft.com/office/powerpoint/2010/main" val="4233628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Curves</a:t>
            </a:r>
          </a:p>
        </p:txBody>
      </p:sp>
      <p:sp>
        <p:nvSpPr>
          <p:cNvPr id="3" name="Slide Number Placeholder 2"/>
          <p:cNvSpPr>
            <a:spLocks noGrp="1"/>
          </p:cNvSpPr>
          <p:nvPr>
            <p:ph type="sldNum" sz="quarter" idx="12"/>
          </p:nvPr>
        </p:nvSpPr>
        <p:spPr/>
        <p:txBody>
          <a:bodyPr/>
          <a:lstStyle/>
          <a:p>
            <a:fld id="{0B6825B9-5EF3-4D61-85E6-7A556E07D9C3}" type="slidenum">
              <a:rPr lang="en-US" smtClean="0"/>
              <a:t>56</a:t>
            </a:fld>
            <a:endParaRPr lang="en-US"/>
          </a:p>
        </p:txBody>
      </p:sp>
      <p:pic>
        <p:nvPicPr>
          <p:cNvPr id="5" name="Picture 4">
            <a:extLst>
              <a:ext uri="{FF2B5EF4-FFF2-40B4-BE49-F238E27FC236}">
                <a16:creationId xmlns:a16="http://schemas.microsoft.com/office/drawing/2014/main" xmlns="" id="{60711A78-484A-4F5B-B4D1-876A495AAB12}"/>
              </a:ext>
            </a:extLst>
          </p:cNvPr>
          <p:cNvPicPr>
            <a:picLocks noChangeAspect="1"/>
          </p:cNvPicPr>
          <p:nvPr/>
        </p:nvPicPr>
        <p:blipFill rotWithShape="1">
          <a:blip r:embed="rId2">
            <a:extLst>
              <a:ext uri="{28A0092B-C50C-407E-A947-70E740481C1C}">
                <a14:useLocalDpi xmlns:a14="http://schemas.microsoft.com/office/drawing/2010/main" val="0"/>
              </a:ext>
            </a:extLst>
          </a:blip>
          <a:srcRect l="1464" t="3368" r="4181" b="1381"/>
          <a:stretch/>
        </p:blipFill>
        <p:spPr>
          <a:xfrm>
            <a:off x="1012371" y="870857"/>
            <a:ext cx="7369629" cy="5579678"/>
          </a:xfrm>
          <a:prstGeom prst="rect">
            <a:avLst/>
          </a:prstGeom>
        </p:spPr>
      </p:pic>
    </p:spTree>
    <p:extLst>
      <p:ext uri="{BB962C8B-B14F-4D97-AF65-F5344CB8AC3E}">
        <p14:creationId xmlns:p14="http://schemas.microsoft.com/office/powerpoint/2010/main" val="37780888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Exposure</a:t>
            </a:r>
          </a:p>
        </p:txBody>
      </p:sp>
      <p:sp>
        <p:nvSpPr>
          <p:cNvPr id="3" name="Slide Number Placeholder 2"/>
          <p:cNvSpPr>
            <a:spLocks noGrp="1"/>
          </p:cNvSpPr>
          <p:nvPr>
            <p:ph type="sldNum" sz="quarter" idx="12"/>
          </p:nvPr>
        </p:nvSpPr>
        <p:spPr/>
        <p:txBody>
          <a:bodyPr/>
          <a:lstStyle/>
          <a:p>
            <a:fld id="{0B6825B9-5EF3-4D61-85E6-7A556E07D9C3}" type="slidenum">
              <a:rPr lang="en-US" smtClean="0"/>
              <a:t>57</a:t>
            </a:fld>
            <a:endParaRPr lang="en-US"/>
          </a:p>
        </p:txBody>
      </p:sp>
      <p:pic>
        <p:nvPicPr>
          <p:cNvPr id="6" name="Picture 5">
            <a:extLst>
              <a:ext uri="{FF2B5EF4-FFF2-40B4-BE49-F238E27FC236}">
                <a16:creationId xmlns:a16="http://schemas.microsoft.com/office/drawing/2014/main" xmlns="" id="{D7F769B1-A552-43EB-AEE1-D94888F37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57" y="877660"/>
            <a:ext cx="7892143" cy="5523140"/>
          </a:xfrm>
          <a:prstGeom prst="rect">
            <a:avLst/>
          </a:prstGeom>
        </p:spPr>
      </p:pic>
    </p:spTree>
    <p:extLst>
      <p:ext uri="{BB962C8B-B14F-4D97-AF65-F5344CB8AC3E}">
        <p14:creationId xmlns:p14="http://schemas.microsoft.com/office/powerpoint/2010/main" val="42183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a:t>
            </a:r>
          </a:p>
        </p:txBody>
      </p:sp>
      <p:sp>
        <p:nvSpPr>
          <p:cNvPr id="3" name="Slide Number Placeholder 2"/>
          <p:cNvSpPr>
            <a:spLocks noGrp="1"/>
          </p:cNvSpPr>
          <p:nvPr>
            <p:ph type="sldNum" sz="quarter" idx="12"/>
          </p:nvPr>
        </p:nvSpPr>
        <p:spPr/>
        <p:txBody>
          <a:bodyPr/>
          <a:lstStyle/>
          <a:p>
            <a:fld id="{0B6825B9-5EF3-4D61-85E6-7A556E07D9C3}" type="slidenum">
              <a:rPr lang="en-US" smtClean="0"/>
              <a:t>58</a:t>
            </a:fld>
            <a:endParaRPr lang="en-US"/>
          </a:p>
        </p:txBody>
      </p:sp>
      <p:pic>
        <p:nvPicPr>
          <p:cNvPr id="4" name="Picture 3"/>
          <p:cNvPicPr>
            <a:picLocks noChangeAspect="1"/>
          </p:cNvPicPr>
          <p:nvPr/>
        </p:nvPicPr>
        <p:blipFill>
          <a:blip r:embed="rId2"/>
          <a:stretch>
            <a:fillRect/>
          </a:stretch>
        </p:blipFill>
        <p:spPr>
          <a:xfrm>
            <a:off x="3139291" y="2079028"/>
            <a:ext cx="2765864" cy="3690069"/>
          </a:xfrm>
          <a:prstGeom prst="rect">
            <a:avLst/>
          </a:prstGeom>
        </p:spPr>
      </p:pic>
      <p:sp>
        <p:nvSpPr>
          <p:cNvPr id="5" name="TextBox 4"/>
          <p:cNvSpPr txBox="1"/>
          <p:nvPr/>
        </p:nvSpPr>
        <p:spPr>
          <a:xfrm>
            <a:off x="3139291" y="5927184"/>
            <a:ext cx="1633574" cy="369332"/>
          </a:xfrm>
          <a:prstGeom prst="rect">
            <a:avLst/>
          </a:prstGeom>
          <a:noFill/>
        </p:spPr>
        <p:txBody>
          <a:bodyPr wrap="square" rtlCol="0">
            <a:spAutoFit/>
          </a:bodyPr>
          <a:lstStyle/>
          <a:p>
            <a:r>
              <a:rPr lang="en-US"/>
              <a:t>original</a:t>
            </a:r>
          </a:p>
        </p:txBody>
      </p:sp>
      <p:sp>
        <p:nvSpPr>
          <p:cNvPr id="7" name="TextBox 6"/>
          <p:cNvSpPr txBox="1"/>
          <p:nvPr/>
        </p:nvSpPr>
        <p:spPr>
          <a:xfrm>
            <a:off x="5977384" y="5895806"/>
            <a:ext cx="2296591" cy="369332"/>
          </a:xfrm>
          <a:prstGeom prst="rect">
            <a:avLst/>
          </a:prstGeom>
          <a:noFill/>
        </p:spPr>
        <p:txBody>
          <a:bodyPr wrap="square" rtlCol="0">
            <a:spAutoFit/>
          </a:bodyPr>
          <a:lstStyle/>
          <a:p>
            <a:r>
              <a:rPr lang="en-US"/>
              <a:t>Exposure - increase</a:t>
            </a:r>
          </a:p>
        </p:txBody>
      </p:sp>
      <p:sp>
        <p:nvSpPr>
          <p:cNvPr id="9" name="TextBox 8"/>
          <p:cNvSpPr txBox="1"/>
          <p:nvPr/>
        </p:nvSpPr>
        <p:spPr>
          <a:xfrm>
            <a:off x="306954" y="5895806"/>
            <a:ext cx="2576295" cy="369332"/>
          </a:xfrm>
          <a:prstGeom prst="rect">
            <a:avLst/>
          </a:prstGeom>
          <a:noFill/>
        </p:spPr>
        <p:txBody>
          <a:bodyPr wrap="square" rtlCol="0">
            <a:spAutoFit/>
          </a:bodyPr>
          <a:lstStyle/>
          <a:p>
            <a:r>
              <a:rPr lang="en-US"/>
              <a:t>Exposure -decrease</a:t>
            </a:r>
          </a:p>
        </p:txBody>
      </p:sp>
      <p:pic>
        <p:nvPicPr>
          <p:cNvPr id="6" name="Picture 5"/>
          <p:cNvPicPr>
            <a:picLocks noChangeAspect="1"/>
          </p:cNvPicPr>
          <p:nvPr/>
        </p:nvPicPr>
        <p:blipFill>
          <a:blip r:embed="rId3"/>
          <a:stretch>
            <a:fillRect/>
          </a:stretch>
        </p:blipFill>
        <p:spPr>
          <a:xfrm>
            <a:off x="5977384" y="2079028"/>
            <a:ext cx="2774335" cy="3690069"/>
          </a:xfrm>
          <a:prstGeom prst="rect">
            <a:avLst/>
          </a:prstGeom>
        </p:spPr>
      </p:pic>
      <p:pic>
        <p:nvPicPr>
          <p:cNvPr id="8" name="Picture 7"/>
          <p:cNvPicPr>
            <a:picLocks noChangeAspect="1"/>
          </p:cNvPicPr>
          <p:nvPr/>
        </p:nvPicPr>
        <p:blipFill>
          <a:blip r:embed="rId4"/>
          <a:stretch>
            <a:fillRect/>
          </a:stretch>
        </p:blipFill>
        <p:spPr>
          <a:xfrm>
            <a:off x="306955" y="2079027"/>
            <a:ext cx="2773198" cy="3690069"/>
          </a:xfrm>
          <a:prstGeom prst="rect">
            <a:avLst/>
          </a:prstGeom>
        </p:spPr>
      </p:pic>
      <p:sp>
        <p:nvSpPr>
          <p:cNvPr id="12" name="TextBox 11"/>
          <p:cNvSpPr txBox="1"/>
          <p:nvPr/>
        </p:nvSpPr>
        <p:spPr>
          <a:xfrm>
            <a:off x="405399" y="941427"/>
            <a:ext cx="8346320" cy="369332"/>
          </a:xfrm>
          <a:prstGeom prst="rect">
            <a:avLst/>
          </a:prstGeom>
          <a:noFill/>
        </p:spPr>
        <p:txBody>
          <a:bodyPr wrap="square" rtlCol="0">
            <a:spAutoFit/>
          </a:bodyPr>
          <a:lstStyle/>
          <a:p>
            <a:r>
              <a:rPr lang="en-US"/>
              <a:t>Mimics the result of adding more or less light in Exposure Values in capture. </a:t>
            </a:r>
          </a:p>
        </p:txBody>
      </p:sp>
    </p:spTree>
    <p:extLst>
      <p:ext uri="{BB962C8B-B14F-4D97-AF65-F5344CB8AC3E}">
        <p14:creationId xmlns:p14="http://schemas.microsoft.com/office/powerpoint/2010/main" val="2073201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Levels</a:t>
            </a:r>
          </a:p>
        </p:txBody>
      </p:sp>
      <p:sp>
        <p:nvSpPr>
          <p:cNvPr id="3" name="Slide Number Placeholder 2"/>
          <p:cNvSpPr>
            <a:spLocks noGrp="1"/>
          </p:cNvSpPr>
          <p:nvPr>
            <p:ph type="sldNum" sz="quarter" idx="12"/>
          </p:nvPr>
        </p:nvSpPr>
        <p:spPr/>
        <p:txBody>
          <a:bodyPr/>
          <a:lstStyle/>
          <a:p>
            <a:fld id="{0B6825B9-5EF3-4D61-85E6-7A556E07D9C3}" type="slidenum">
              <a:rPr lang="en-US" smtClean="0"/>
              <a:t>59</a:t>
            </a:fld>
            <a:endParaRPr lang="en-US"/>
          </a:p>
        </p:txBody>
      </p:sp>
      <p:pic>
        <p:nvPicPr>
          <p:cNvPr id="6" name="Picture 5">
            <a:extLst>
              <a:ext uri="{FF2B5EF4-FFF2-40B4-BE49-F238E27FC236}">
                <a16:creationId xmlns:a16="http://schemas.microsoft.com/office/drawing/2014/main" xmlns="" id="{23AFC7A6-AE6E-471B-9237-B3E390C4A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897199"/>
            <a:ext cx="8049986" cy="5514976"/>
          </a:xfrm>
          <a:prstGeom prst="rect">
            <a:avLst/>
          </a:prstGeom>
        </p:spPr>
      </p:pic>
    </p:spTree>
    <p:extLst>
      <p:ext uri="{BB962C8B-B14F-4D97-AF65-F5344CB8AC3E}">
        <p14:creationId xmlns:p14="http://schemas.microsoft.com/office/powerpoint/2010/main" val="247783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Audio</a:t>
            </a:r>
          </a:p>
        </p:txBody>
      </p:sp>
      <p:sp>
        <p:nvSpPr>
          <p:cNvPr id="3" name="Slide Number Placeholder 2"/>
          <p:cNvSpPr>
            <a:spLocks noGrp="1"/>
          </p:cNvSpPr>
          <p:nvPr>
            <p:ph type="sldNum" sz="quarter" idx="12"/>
          </p:nvPr>
        </p:nvSpPr>
        <p:spPr/>
        <p:txBody>
          <a:bodyPr/>
          <a:lstStyle/>
          <a:p>
            <a:fld id="{0B6825B9-5EF3-4D61-85E6-7A556E07D9C3}" type="slidenum">
              <a:rPr lang="en-US" smtClean="0"/>
              <a:t>6</a:t>
            </a:fld>
            <a:endParaRPr lang="en-US"/>
          </a:p>
        </p:txBody>
      </p:sp>
      <p:graphicFrame>
        <p:nvGraphicFramePr>
          <p:cNvPr id="4" name="Table 3">
            <a:extLst>
              <a:ext uri="{FF2B5EF4-FFF2-40B4-BE49-F238E27FC236}">
                <a16:creationId xmlns:a16="http://schemas.microsoft.com/office/drawing/2014/main" xmlns="" id="{7099E256-20BA-47A9-9C75-D2E3D725ADE4}"/>
              </a:ext>
            </a:extLst>
          </p:cNvPr>
          <p:cNvGraphicFramePr>
            <a:graphicFrameLocks noGrp="1"/>
          </p:cNvGraphicFramePr>
          <p:nvPr>
            <p:extLst>
              <p:ext uri="{D42A27DB-BD31-4B8C-83A1-F6EECF244321}">
                <p14:modId xmlns:p14="http://schemas.microsoft.com/office/powerpoint/2010/main" val="3916272577"/>
              </p:ext>
            </p:extLst>
          </p:nvPr>
        </p:nvGraphicFramePr>
        <p:xfrm>
          <a:off x="279400" y="971550"/>
          <a:ext cx="8451850" cy="4920258"/>
        </p:xfrm>
        <a:graphic>
          <a:graphicData uri="http://schemas.openxmlformats.org/drawingml/2006/table">
            <a:tbl>
              <a:tblPr firstRow="1" bandRow="1">
                <a:tableStyleId>{5C22544A-7EE6-4342-B048-85BDC9FD1C3A}</a:tableStyleId>
              </a:tblPr>
              <a:tblGrid>
                <a:gridCol w="4225925">
                  <a:extLst>
                    <a:ext uri="{9D8B030D-6E8A-4147-A177-3AD203B41FA5}">
                      <a16:colId xmlns:a16="http://schemas.microsoft.com/office/drawing/2014/main" xmlns="" val="30495398"/>
                    </a:ext>
                  </a:extLst>
                </a:gridCol>
                <a:gridCol w="4225925">
                  <a:extLst>
                    <a:ext uri="{9D8B030D-6E8A-4147-A177-3AD203B41FA5}">
                      <a16:colId xmlns:a16="http://schemas.microsoft.com/office/drawing/2014/main" xmlns="" val="2925783420"/>
                    </a:ext>
                  </a:extLst>
                </a:gridCol>
              </a:tblGrid>
              <a:tr h="426444">
                <a:tc>
                  <a:txBody>
                    <a:bodyPr/>
                    <a:lstStyle/>
                    <a:p>
                      <a:r>
                        <a:rPr lang="en-US" sz="1200"/>
                        <a:t>Operation Name</a:t>
                      </a:r>
                    </a:p>
                  </a:txBody>
                  <a:tcPr/>
                </a:tc>
                <a:tc>
                  <a:txBody>
                    <a:bodyPr/>
                    <a:lstStyle/>
                    <a:p>
                      <a:r>
                        <a:rPr lang="en-US" sz="1200"/>
                        <a:t>Description</a:t>
                      </a:r>
                    </a:p>
                  </a:txBody>
                  <a:tcPr/>
                </a:tc>
                <a:extLst>
                  <a:ext uri="{0D108BD9-81ED-4DB2-BD59-A6C34878D82A}">
                    <a16:rowId xmlns:a16="http://schemas.microsoft.com/office/drawing/2014/main" xmlns="" val="1265353817"/>
                  </a:ext>
                </a:extLst>
              </a:tr>
              <a:tr h="426444">
                <a:tc>
                  <a:txBody>
                    <a:bodyPr/>
                    <a:lstStyle/>
                    <a:p>
                      <a:r>
                        <a:rPr lang="en-US" sz="1200" err="1"/>
                        <a:t>AudioSample</a:t>
                      </a:r>
                      <a:endParaRPr lang="en-US" sz="1200"/>
                    </a:p>
                  </a:txBody>
                  <a:tcPr/>
                </a:tc>
                <a:tc>
                  <a:txBody>
                    <a:bodyPr/>
                    <a:lstStyle/>
                    <a:p>
                      <a:r>
                        <a:rPr lang="en-US" sz="1200" dirty="0"/>
                        <a:t>Extract audio stream(s) from a video</a:t>
                      </a:r>
                    </a:p>
                  </a:txBody>
                  <a:tcPr/>
                </a:tc>
                <a:extLst>
                  <a:ext uri="{0D108BD9-81ED-4DB2-BD59-A6C34878D82A}">
                    <a16:rowId xmlns:a16="http://schemas.microsoft.com/office/drawing/2014/main" xmlns="" val="281647562"/>
                  </a:ext>
                </a:extLst>
              </a:tr>
              <a:tr h="426444">
                <a:tc>
                  <a:txBody>
                    <a:bodyPr/>
                    <a:lstStyle/>
                    <a:p>
                      <a:r>
                        <a:rPr lang="en-US" sz="1200" err="1"/>
                        <a:t>AudioCompress</a:t>
                      </a:r>
                      <a:endParaRPr lang="en-US" sz="1200"/>
                    </a:p>
                  </a:txBody>
                  <a:tcPr/>
                </a:tc>
                <a:tc>
                  <a:txBody>
                    <a:bodyPr/>
                    <a:lstStyle/>
                    <a:p>
                      <a:r>
                        <a:rPr lang="en-US" sz="1200"/>
                        <a:t>Compress Audio Signal</a:t>
                      </a:r>
                    </a:p>
                  </a:txBody>
                  <a:tcPr/>
                </a:tc>
                <a:extLst>
                  <a:ext uri="{0D108BD9-81ED-4DB2-BD59-A6C34878D82A}">
                    <a16:rowId xmlns:a16="http://schemas.microsoft.com/office/drawing/2014/main" xmlns="" val="1361490404"/>
                  </a:ext>
                </a:extLst>
              </a:tr>
              <a:tr h="525753">
                <a:tc>
                  <a:txBody>
                    <a:bodyPr/>
                    <a:lstStyle/>
                    <a:p>
                      <a:r>
                        <a:rPr lang="en-US" sz="1200" err="1"/>
                        <a:t>AudioCopyAdd</a:t>
                      </a:r>
                      <a:endParaRPr lang="en-US" sz="1200"/>
                    </a:p>
                  </a:txBody>
                  <a:tcPr/>
                </a:tc>
                <a:tc>
                  <a:txBody>
                    <a:bodyPr/>
                    <a:lstStyle/>
                    <a:p>
                      <a:r>
                        <a:rPr lang="en-US" sz="1200"/>
                        <a:t>Copy audio stream(s) from one section of video to another (or one stream to the other)</a:t>
                      </a:r>
                    </a:p>
                  </a:txBody>
                  <a:tcPr/>
                </a:tc>
                <a:extLst>
                  <a:ext uri="{0D108BD9-81ED-4DB2-BD59-A6C34878D82A}">
                    <a16:rowId xmlns:a16="http://schemas.microsoft.com/office/drawing/2014/main" xmlns="" val="1047696333"/>
                  </a:ext>
                </a:extLst>
              </a:tr>
              <a:tr h="426444">
                <a:tc>
                  <a:txBody>
                    <a:bodyPr/>
                    <a:lstStyle/>
                    <a:p>
                      <a:r>
                        <a:rPr lang="en-US" sz="1200" err="1"/>
                        <a:t>DeleteAudioSample</a:t>
                      </a:r>
                      <a:endParaRPr lang="en-US" sz="1200"/>
                    </a:p>
                  </a:txBody>
                  <a:tcPr/>
                </a:tc>
                <a:tc>
                  <a:txBody>
                    <a:bodyPr/>
                    <a:lstStyle/>
                    <a:p>
                      <a:r>
                        <a:rPr lang="en-US" sz="1200"/>
                        <a:t>Remove a portion or all of an audio stream from a video</a:t>
                      </a:r>
                    </a:p>
                  </a:txBody>
                  <a:tcPr/>
                </a:tc>
                <a:extLst>
                  <a:ext uri="{0D108BD9-81ED-4DB2-BD59-A6C34878D82A}">
                    <a16:rowId xmlns:a16="http://schemas.microsoft.com/office/drawing/2014/main" xmlns="" val="2278838495"/>
                  </a:ext>
                </a:extLst>
              </a:tr>
              <a:tr h="525753">
                <a:tc>
                  <a:txBody>
                    <a:bodyPr/>
                    <a:lstStyle/>
                    <a:p>
                      <a:r>
                        <a:rPr lang="en-US" sz="1200" err="1"/>
                        <a:t>AudioReverb</a:t>
                      </a:r>
                      <a:endParaRPr lang="en-US" sz="1200"/>
                    </a:p>
                  </a:txBody>
                  <a:tcPr/>
                </a:tc>
                <a:tc>
                  <a:txBody>
                    <a:bodyPr/>
                    <a:lstStyle/>
                    <a:p>
                      <a:r>
                        <a:rPr lang="en-US" sz="1200"/>
                        <a:t>Add Reverb or Dampen an Audio Signal to alter the perception of the room size</a:t>
                      </a:r>
                    </a:p>
                  </a:txBody>
                  <a:tcPr/>
                </a:tc>
                <a:extLst>
                  <a:ext uri="{0D108BD9-81ED-4DB2-BD59-A6C34878D82A}">
                    <a16:rowId xmlns:a16="http://schemas.microsoft.com/office/drawing/2014/main" xmlns="" val="1445225350"/>
                  </a:ext>
                </a:extLst>
              </a:tr>
              <a:tr h="426444">
                <a:tc>
                  <a:txBody>
                    <a:bodyPr/>
                    <a:lstStyle/>
                    <a:p>
                      <a:r>
                        <a:rPr lang="en-US" sz="1200" err="1"/>
                        <a:t>AudioAmplify</a:t>
                      </a:r>
                      <a:endParaRPr lang="en-US" sz="1200"/>
                    </a:p>
                  </a:txBody>
                  <a:tcPr/>
                </a:tc>
                <a:tc>
                  <a:txBody>
                    <a:bodyPr/>
                    <a:lstStyle/>
                    <a:p>
                      <a:pPr>
                        <a:buNone/>
                      </a:pPr>
                      <a:r>
                        <a:rPr lang="en-US" sz="1200"/>
                        <a:t>Adjusting the amplitude of an Audio Signal by increasing, decreasing or cross-fading </a:t>
                      </a:r>
                    </a:p>
                  </a:txBody>
                  <a:tcPr/>
                </a:tc>
                <a:extLst>
                  <a:ext uri="{0D108BD9-81ED-4DB2-BD59-A6C34878D82A}">
                    <a16:rowId xmlns:a16="http://schemas.microsoft.com/office/drawing/2014/main" xmlns="" val="2118837163"/>
                  </a:ext>
                </a:extLst>
              </a:tr>
              <a:tr h="426444">
                <a:tc>
                  <a:txBody>
                    <a:bodyPr/>
                    <a:lstStyle/>
                    <a:p>
                      <a:r>
                        <a:rPr lang="en-US" sz="1200" err="1"/>
                        <a:t>AddAudioSample</a:t>
                      </a:r>
                      <a:endParaRPr lang="en-US" sz="1200"/>
                    </a:p>
                  </a:txBody>
                  <a:tcPr/>
                </a:tc>
                <a:tc>
                  <a:txBody>
                    <a:bodyPr/>
                    <a:lstStyle/>
                    <a:p>
                      <a:r>
                        <a:rPr lang="en-US" sz="1200"/>
                        <a:t>Adding a donor audio stream to a video</a:t>
                      </a:r>
                    </a:p>
                  </a:txBody>
                  <a:tcPr/>
                </a:tc>
                <a:extLst>
                  <a:ext uri="{0D108BD9-81ED-4DB2-BD59-A6C34878D82A}">
                    <a16:rowId xmlns:a16="http://schemas.microsoft.com/office/drawing/2014/main" xmlns="" val="1881905728"/>
                  </a:ext>
                </a:extLst>
              </a:tr>
              <a:tr h="426444">
                <a:tc>
                  <a:txBody>
                    <a:bodyPr/>
                    <a:lstStyle/>
                    <a:p>
                      <a:r>
                        <a:rPr lang="en-US" sz="1200" err="1"/>
                        <a:t>ReplaceAudioSample</a:t>
                      </a:r>
                      <a:endParaRPr lang="en-US" sz="1200"/>
                    </a:p>
                  </a:txBody>
                  <a:tcPr/>
                </a:tc>
                <a:tc>
                  <a:txBody>
                    <a:bodyPr/>
                    <a:lstStyle/>
                    <a:p>
                      <a:r>
                        <a:rPr lang="en-US" sz="1200"/>
                        <a:t>Replacing with a donor audio stream to a video</a:t>
                      </a:r>
                    </a:p>
                  </a:txBody>
                  <a:tcPr/>
                </a:tc>
                <a:extLst>
                  <a:ext uri="{0D108BD9-81ED-4DB2-BD59-A6C34878D82A}">
                    <a16:rowId xmlns:a16="http://schemas.microsoft.com/office/drawing/2014/main" xmlns="" val="2193053759"/>
                  </a:ext>
                </a:extLst>
              </a:tr>
              <a:tr h="426444">
                <a:tc>
                  <a:txBody>
                    <a:bodyPr/>
                    <a:lstStyle/>
                    <a:p>
                      <a:r>
                        <a:rPr lang="en-US" sz="1200" err="1"/>
                        <a:t>AudioEffect</a:t>
                      </a:r>
                      <a:endParaRPr lang="en-US" sz="1200"/>
                    </a:p>
                  </a:txBody>
                  <a:tcPr/>
                </a:tc>
                <a:tc>
                  <a:txBody>
                    <a:bodyPr/>
                    <a:lstStyle/>
                    <a:p>
                      <a:r>
                        <a:rPr lang="en-US" sz="1200"/>
                        <a:t>Apply an effect to audio stream</a:t>
                      </a:r>
                    </a:p>
                  </a:txBody>
                  <a:tcPr/>
                </a:tc>
                <a:extLst>
                  <a:ext uri="{0D108BD9-81ED-4DB2-BD59-A6C34878D82A}">
                    <a16:rowId xmlns:a16="http://schemas.microsoft.com/office/drawing/2014/main" xmlns="" val="2889139628"/>
                  </a:ext>
                </a:extLst>
              </a:tr>
              <a:tr h="426444">
                <a:tc>
                  <a:txBody>
                    <a:bodyPr/>
                    <a:lstStyle/>
                    <a:p>
                      <a:r>
                        <a:rPr lang="en-US" sz="1200" err="1"/>
                        <a:t>AudioFilter</a:t>
                      </a:r>
                      <a:endParaRPr lang="en-US" sz="1200"/>
                    </a:p>
                  </a:txBody>
                  <a:tcPr/>
                </a:tc>
                <a:tc>
                  <a:txBody>
                    <a:bodyPr/>
                    <a:lstStyle/>
                    <a:p>
                      <a:r>
                        <a:rPr lang="en-US" sz="1200" dirty="0"/>
                        <a:t>Apply filter to audio stream</a:t>
                      </a:r>
                    </a:p>
                  </a:txBody>
                  <a:tcPr/>
                </a:tc>
                <a:extLst>
                  <a:ext uri="{0D108BD9-81ED-4DB2-BD59-A6C34878D82A}">
                    <a16:rowId xmlns:a16="http://schemas.microsoft.com/office/drawing/2014/main" xmlns="" val="3159644986"/>
                  </a:ext>
                </a:extLst>
              </a:tr>
            </a:tbl>
          </a:graphicData>
        </a:graphic>
      </p:graphicFrame>
    </p:spTree>
    <p:extLst>
      <p:ext uri="{BB962C8B-B14F-4D97-AF65-F5344CB8AC3E}">
        <p14:creationId xmlns:p14="http://schemas.microsoft.com/office/powerpoint/2010/main" val="2313674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a:t>
            </a:r>
          </a:p>
        </p:txBody>
      </p:sp>
      <p:sp>
        <p:nvSpPr>
          <p:cNvPr id="3" name="Slide Number Placeholder 2"/>
          <p:cNvSpPr>
            <a:spLocks noGrp="1"/>
          </p:cNvSpPr>
          <p:nvPr>
            <p:ph type="sldNum" sz="quarter" idx="12"/>
          </p:nvPr>
        </p:nvSpPr>
        <p:spPr/>
        <p:txBody>
          <a:bodyPr/>
          <a:lstStyle/>
          <a:p>
            <a:fld id="{0B6825B9-5EF3-4D61-85E6-7A556E07D9C3}" type="slidenum">
              <a:rPr lang="en-US" smtClean="0"/>
              <a:t>60</a:t>
            </a:fld>
            <a:endParaRPr lang="en-US"/>
          </a:p>
        </p:txBody>
      </p:sp>
      <p:sp>
        <p:nvSpPr>
          <p:cNvPr id="4" name="TextBox 3"/>
          <p:cNvSpPr txBox="1"/>
          <p:nvPr/>
        </p:nvSpPr>
        <p:spPr>
          <a:xfrm>
            <a:off x="6391791" y="1837809"/>
            <a:ext cx="1723509" cy="369332"/>
          </a:xfrm>
          <a:prstGeom prst="rect">
            <a:avLst/>
          </a:prstGeom>
          <a:noFill/>
        </p:spPr>
        <p:txBody>
          <a:bodyPr wrap="square" rtlCol="0">
            <a:spAutoFit/>
          </a:bodyPr>
          <a:lstStyle/>
          <a:p>
            <a:r>
              <a:rPr lang="en-US"/>
              <a:t>255- white</a:t>
            </a:r>
          </a:p>
        </p:txBody>
      </p:sp>
      <p:sp>
        <p:nvSpPr>
          <p:cNvPr id="5" name="TextBox 4"/>
          <p:cNvSpPr txBox="1"/>
          <p:nvPr/>
        </p:nvSpPr>
        <p:spPr>
          <a:xfrm>
            <a:off x="2665874" y="1900121"/>
            <a:ext cx="1723509" cy="369332"/>
          </a:xfrm>
          <a:prstGeom prst="rect">
            <a:avLst/>
          </a:prstGeom>
          <a:noFill/>
        </p:spPr>
        <p:txBody>
          <a:bodyPr wrap="square" rtlCol="0">
            <a:spAutoFit/>
          </a:bodyPr>
          <a:lstStyle/>
          <a:p>
            <a:r>
              <a:rPr lang="en-US"/>
              <a:t>0 - black</a:t>
            </a:r>
          </a:p>
        </p:txBody>
      </p:sp>
      <p:sp>
        <p:nvSpPr>
          <p:cNvPr id="6" name="TextBox 5"/>
          <p:cNvSpPr txBox="1"/>
          <p:nvPr/>
        </p:nvSpPr>
        <p:spPr>
          <a:xfrm>
            <a:off x="2601965" y="3486824"/>
            <a:ext cx="1723509" cy="369332"/>
          </a:xfrm>
          <a:prstGeom prst="rect">
            <a:avLst/>
          </a:prstGeom>
          <a:noFill/>
        </p:spPr>
        <p:txBody>
          <a:bodyPr wrap="square" rtlCol="0">
            <a:spAutoFit/>
          </a:bodyPr>
          <a:lstStyle/>
          <a:p>
            <a:r>
              <a:rPr lang="en-US"/>
              <a:t>0 - cyan</a:t>
            </a:r>
          </a:p>
        </p:txBody>
      </p:sp>
      <p:sp>
        <p:nvSpPr>
          <p:cNvPr id="7" name="TextBox 6"/>
          <p:cNvSpPr txBox="1"/>
          <p:nvPr/>
        </p:nvSpPr>
        <p:spPr>
          <a:xfrm>
            <a:off x="2588547" y="4569357"/>
            <a:ext cx="1723509" cy="369332"/>
          </a:xfrm>
          <a:prstGeom prst="rect">
            <a:avLst/>
          </a:prstGeom>
          <a:noFill/>
        </p:spPr>
        <p:txBody>
          <a:bodyPr wrap="square" rtlCol="0">
            <a:spAutoFit/>
          </a:bodyPr>
          <a:lstStyle/>
          <a:p>
            <a:r>
              <a:rPr lang="en-US"/>
              <a:t>0 - magenta</a:t>
            </a:r>
          </a:p>
        </p:txBody>
      </p:sp>
      <p:sp>
        <p:nvSpPr>
          <p:cNvPr id="8" name="TextBox 7"/>
          <p:cNvSpPr txBox="1"/>
          <p:nvPr/>
        </p:nvSpPr>
        <p:spPr>
          <a:xfrm>
            <a:off x="2665873" y="5442859"/>
            <a:ext cx="1723509" cy="369332"/>
          </a:xfrm>
          <a:prstGeom prst="rect">
            <a:avLst/>
          </a:prstGeom>
          <a:noFill/>
        </p:spPr>
        <p:txBody>
          <a:bodyPr wrap="square" rtlCol="0">
            <a:spAutoFit/>
          </a:bodyPr>
          <a:lstStyle/>
          <a:p>
            <a:r>
              <a:rPr lang="en-US"/>
              <a:t>0 - yellow</a:t>
            </a:r>
          </a:p>
        </p:txBody>
      </p:sp>
      <p:sp>
        <p:nvSpPr>
          <p:cNvPr id="9" name="TextBox 8"/>
          <p:cNvSpPr txBox="1"/>
          <p:nvPr/>
        </p:nvSpPr>
        <p:spPr>
          <a:xfrm>
            <a:off x="6188340" y="3534321"/>
            <a:ext cx="1723509" cy="369332"/>
          </a:xfrm>
          <a:prstGeom prst="rect">
            <a:avLst/>
          </a:prstGeom>
          <a:noFill/>
        </p:spPr>
        <p:txBody>
          <a:bodyPr wrap="square" rtlCol="0">
            <a:spAutoFit/>
          </a:bodyPr>
          <a:lstStyle/>
          <a:p>
            <a:r>
              <a:rPr lang="en-US"/>
              <a:t>255- red</a:t>
            </a:r>
          </a:p>
        </p:txBody>
      </p:sp>
      <p:sp>
        <p:nvSpPr>
          <p:cNvPr id="10" name="TextBox 9"/>
          <p:cNvSpPr txBox="1"/>
          <p:nvPr/>
        </p:nvSpPr>
        <p:spPr>
          <a:xfrm>
            <a:off x="6233960" y="4569357"/>
            <a:ext cx="1723509" cy="369332"/>
          </a:xfrm>
          <a:prstGeom prst="rect">
            <a:avLst/>
          </a:prstGeom>
          <a:noFill/>
        </p:spPr>
        <p:txBody>
          <a:bodyPr wrap="square" rtlCol="0">
            <a:spAutoFit/>
          </a:bodyPr>
          <a:lstStyle/>
          <a:p>
            <a:r>
              <a:rPr lang="en-US"/>
              <a:t>255- green</a:t>
            </a:r>
          </a:p>
        </p:txBody>
      </p:sp>
      <p:sp>
        <p:nvSpPr>
          <p:cNvPr id="11" name="TextBox 10"/>
          <p:cNvSpPr txBox="1"/>
          <p:nvPr/>
        </p:nvSpPr>
        <p:spPr>
          <a:xfrm>
            <a:off x="6224845" y="5517744"/>
            <a:ext cx="1723509" cy="369332"/>
          </a:xfrm>
          <a:prstGeom prst="rect">
            <a:avLst/>
          </a:prstGeom>
          <a:noFill/>
        </p:spPr>
        <p:txBody>
          <a:bodyPr wrap="square" rtlCol="0">
            <a:spAutoFit/>
          </a:bodyPr>
          <a:lstStyle/>
          <a:p>
            <a:r>
              <a:rPr lang="en-US"/>
              <a:t>255- blue</a:t>
            </a:r>
          </a:p>
        </p:txBody>
      </p:sp>
      <p:pic>
        <p:nvPicPr>
          <p:cNvPr id="12" name="Picture 11"/>
          <p:cNvPicPr>
            <a:picLocks noChangeAspect="1"/>
          </p:cNvPicPr>
          <p:nvPr/>
        </p:nvPicPr>
        <p:blipFill>
          <a:blip r:embed="rId2"/>
          <a:stretch>
            <a:fillRect/>
          </a:stretch>
        </p:blipFill>
        <p:spPr>
          <a:xfrm>
            <a:off x="3914154" y="860135"/>
            <a:ext cx="2319806" cy="5026941"/>
          </a:xfrm>
          <a:prstGeom prst="rect">
            <a:avLst/>
          </a:prstGeom>
        </p:spPr>
      </p:pic>
      <p:sp>
        <p:nvSpPr>
          <p:cNvPr id="13" name="TextBox 12"/>
          <p:cNvSpPr txBox="1"/>
          <p:nvPr/>
        </p:nvSpPr>
        <p:spPr>
          <a:xfrm>
            <a:off x="282006" y="1455499"/>
            <a:ext cx="2162128" cy="4801314"/>
          </a:xfrm>
          <a:prstGeom prst="rect">
            <a:avLst/>
          </a:prstGeom>
          <a:noFill/>
        </p:spPr>
        <p:txBody>
          <a:bodyPr wrap="square" rtlCol="0">
            <a:spAutoFit/>
          </a:bodyPr>
          <a:lstStyle/>
          <a:p>
            <a:r>
              <a:rPr lang="en-US" dirty="0"/>
              <a:t>By changing the histogram in the separate channels, not only the intensity can be adjusted, but the color will be shifted as well. </a:t>
            </a:r>
          </a:p>
          <a:p>
            <a:endParaRPr lang="en-US" dirty="0"/>
          </a:p>
          <a:p>
            <a:r>
              <a:rPr lang="en-US" dirty="0"/>
              <a:t>See journal for examples of curves and levels: </a:t>
            </a:r>
            <a:r>
              <a:rPr lang="en-US" dirty="0">
                <a:hlinkClick r:id="rId3"/>
              </a:rPr>
              <a:t>https://medifor.rankone.io/journal/3478</a:t>
            </a:r>
            <a:endParaRPr lang="en-US" dirty="0"/>
          </a:p>
          <a:p>
            <a:endParaRPr lang="en-US" dirty="0"/>
          </a:p>
          <a:p>
            <a:r>
              <a:rPr lang="en-US" dirty="0"/>
              <a:t>Color Characteristics</a:t>
            </a:r>
          </a:p>
        </p:txBody>
      </p:sp>
      <p:sp>
        <p:nvSpPr>
          <p:cNvPr id="14" name="TextBox 13">
            <a:extLst>
              <a:ext uri="{FF2B5EF4-FFF2-40B4-BE49-F238E27FC236}">
                <a16:creationId xmlns:a16="http://schemas.microsoft.com/office/drawing/2014/main" xmlns="" id="{4A98BE90-86E1-405B-A63F-C06D8E7F9A83}"/>
              </a:ext>
            </a:extLst>
          </p:cNvPr>
          <p:cNvSpPr txBox="1"/>
          <p:nvPr/>
        </p:nvSpPr>
        <p:spPr>
          <a:xfrm>
            <a:off x="247475" y="932702"/>
            <a:ext cx="2931953" cy="338554"/>
          </a:xfrm>
          <a:prstGeom prst="rect">
            <a:avLst/>
          </a:prstGeom>
          <a:noFill/>
        </p:spPr>
        <p:txBody>
          <a:bodyPr wrap="square" rtlCol="0">
            <a:spAutoFit/>
          </a:bodyPr>
          <a:lstStyle/>
          <a:p>
            <a:r>
              <a:rPr lang="en-US" sz="1600" dirty="0"/>
              <a:t>Levels &amp; Curves - Histograms</a:t>
            </a:r>
          </a:p>
        </p:txBody>
      </p:sp>
    </p:spTree>
    <p:extLst>
      <p:ext uri="{BB962C8B-B14F-4D97-AF65-F5344CB8AC3E}">
        <p14:creationId xmlns:p14="http://schemas.microsoft.com/office/powerpoint/2010/main" val="1112443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Luminosity</a:t>
            </a:r>
          </a:p>
        </p:txBody>
      </p:sp>
      <p:sp>
        <p:nvSpPr>
          <p:cNvPr id="3" name="Slide Number Placeholder 2"/>
          <p:cNvSpPr>
            <a:spLocks noGrp="1"/>
          </p:cNvSpPr>
          <p:nvPr>
            <p:ph type="sldNum" sz="quarter" idx="12"/>
          </p:nvPr>
        </p:nvSpPr>
        <p:spPr/>
        <p:txBody>
          <a:bodyPr/>
          <a:lstStyle/>
          <a:p>
            <a:fld id="{0B6825B9-5EF3-4D61-85E6-7A556E07D9C3}" type="slidenum">
              <a:rPr lang="en-US" smtClean="0"/>
              <a:t>61</a:t>
            </a:fld>
            <a:endParaRPr lang="en-US"/>
          </a:p>
        </p:txBody>
      </p:sp>
      <p:pic>
        <p:nvPicPr>
          <p:cNvPr id="6" name="Picture 5">
            <a:extLst>
              <a:ext uri="{FF2B5EF4-FFF2-40B4-BE49-F238E27FC236}">
                <a16:creationId xmlns:a16="http://schemas.microsoft.com/office/drawing/2014/main" xmlns="" id="{083847EC-E860-4A8F-9587-1F37C17B814A}"/>
              </a:ext>
            </a:extLst>
          </p:cNvPr>
          <p:cNvPicPr>
            <a:picLocks noChangeAspect="1"/>
          </p:cNvPicPr>
          <p:nvPr/>
        </p:nvPicPr>
        <p:blipFill rotWithShape="1">
          <a:blip r:embed="rId2">
            <a:extLst>
              <a:ext uri="{28A0092B-C50C-407E-A947-70E740481C1C}">
                <a14:useLocalDpi xmlns:a14="http://schemas.microsoft.com/office/drawing/2010/main" val="0"/>
              </a:ext>
            </a:extLst>
          </a:blip>
          <a:srcRect l="2477" t="3860" r="7563" b="4306"/>
          <a:stretch/>
        </p:blipFill>
        <p:spPr>
          <a:xfrm>
            <a:off x="1055915" y="876300"/>
            <a:ext cx="7280633" cy="5574236"/>
          </a:xfrm>
          <a:prstGeom prst="rect">
            <a:avLst/>
          </a:prstGeom>
        </p:spPr>
      </p:pic>
    </p:spTree>
    <p:extLst>
      <p:ext uri="{BB962C8B-B14F-4D97-AF65-F5344CB8AC3E}">
        <p14:creationId xmlns:p14="http://schemas.microsoft.com/office/powerpoint/2010/main" val="124349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Layer</a:t>
            </a:r>
          </a:p>
        </p:txBody>
      </p:sp>
      <p:sp>
        <p:nvSpPr>
          <p:cNvPr id="3" name="Slide Number Placeholder 2"/>
          <p:cNvSpPr>
            <a:spLocks noGrp="1"/>
          </p:cNvSpPr>
          <p:nvPr>
            <p:ph type="sldNum" sz="quarter" idx="12"/>
          </p:nvPr>
        </p:nvSpPr>
        <p:spPr/>
        <p:txBody>
          <a:bodyPr/>
          <a:lstStyle/>
          <a:p>
            <a:fld id="{0B6825B9-5EF3-4D61-85E6-7A556E07D9C3}" type="slidenum">
              <a:rPr lang="en-US" smtClean="0"/>
              <a:t>62</a:t>
            </a:fld>
            <a:endParaRPr lang="en-US"/>
          </a:p>
        </p:txBody>
      </p:sp>
      <p:graphicFrame>
        <p:nvGraphicFramePr>
          <p:cNvPr id="10" name="Table 9">
            <a:extLst>
              <a:ext uri="{FF2B5EF4-FFF2-40B4-BE49-F238E27FC236}">
                <a16:creationId xmlns:a16="http://schemas.microsoft.com/office/drawing/2014/main" xmlns="" id="{50FDCC47-14A7-4282-91DA-1DD8166B6822}"/>
              </a:ext>
            </a:extLst>
          </p:cNvPr>
          <p:cNvGraphicFramePr>
            <a:graphicFrameLocks noGrp="1"/>
          </p:cNvGraphicFramePr>
          <p:nvPr>
            <p:extLst>
              <p:ext uri="{D42A27DB-BD31-4B8C-83A1-F6EECF244321}">
                <p14:modId xmlns:p14="http://schemas.microsoft.com/office/powerpoint/2010/main" val="39503479"/>
              </p:ext>
            </p:extLst>
          </p:nvPr>
        </p:nvGraphicFramePr>
        <p:xfrm>
          <a:off x="488950" y="1428750"/>
          <a:ext cx="7696200" cy="2771969"/>
        </p:xfrm>
        <a:graphic>
          <a:graphicData uri="http://schemas.openxmlformats.org/drawingml/2006/table">
            <a:tbl>
              <a:tblPr firstRow="1" bandRow="1">
                <a:tableStyleId>{5C22544A-7EE6-4342-B048-85BDC9FD1C3A}</a:tableStyleId>
              </a:tblPr>
              <a:tblGrid>
                <a:gridCol w="2044700">
                  <a:extLst>
                    <a:ext uri="{9D8B030D-6E8A-4147-A177-3AD203B41FA5}">
                      <a16:colId xmlns:a16="http://schemas.microsoft.com/office/drawing/2014/main" xmlns="" val="697512328"/>
                    </a:ext>
                  </a:extLst>
                </a:gridCol>
                <a:gridCol w="5651500">
                  <a:extLst>
                    <a:ext uri="{9D8B030D-6E8A-4147-A177-3AD203B41FA5}">
                      <a16:colId xmlns:a16="http://schemas.microsoft.com/office/drawing/2014/main" xmlns="" val="2848707248"/>
                    </a:ext>
                  </a:extLst>
                </a:gridCol>
              </a:tblGrid>
              <a:tr h="370840">
                <a:tc>
                  <a:txBody>
                    <a:bodyPr/>
                    <a:lstStyle/>
                    <a:p>
                      <a:pPr marL="0" marR="0" lvl="0" indent="0" algn="l" rtl="0">
                        <a:spcBef>
                          <a:spcPts val="0"/>
                        </a:spcBef>
                        <a:spcAft>
                          <a:spcPts val="0"/>
                        </a:spcAft>
                        <a:buNone/>
                      </a:pPr>
                      <a:r>
                        <a:rPr lang="en-US" sz="1800" dirty="0"/>
                        <a:t>Operation Name</a:t>
                      </a:r>
                      <a:endParaRPr sz="1800" dirty="0"/>
                    </a:p>
                  </a:txBody>
                  <a:tcPr marL="91450" marR="91450" marT="45725" marB="45725"/>
                </a:tc>
                <a:tc>
                  <a:txBody>
                    <a:bodyPr/>
                    <a:lstStyle/>
                    <a:p>
                      <a:pPr marL="0" marR="0" lvl="0" indent="0" algn="l" rtl="0">
                        <a:lnSpc>
                          <a:spcPct val="100000"/>
                        </a:lnSpc>
                        <a:spcBef>
                          <a:spcPts val="0"/>
                        </a:spcBef>
                        <a:spcAft>
                          <a:spcPts val="0"/>
                        </a:spcAft>
                        <a:buClr>
                          <a:schemeClr val="dk1"/>
                        </a:buClr>
                        <a:buFont typeface="Arial"/>
                        <a:buNone/>
                      </a:pPr>
                      <a:r>
                        <a:rPr lang="en-US" sz="1800"/>
                        <a:t>Description</a:t>
                      </a:r>
                      <a:endParaRPr/>
                    </a:p>
                  </a:txBody>
                  <a:tcPr marL="91450" marR="91450" marT="45725" marB="45725"/>
                </a:tc>
                <a:extLst>
                  <a:ext uri="{0D108BD9-81ED-4DB2-BD59-A6C34878D82A}">
                    <a16:rowId xmlns:a16="http://schemas.microsoft.com/office/drawing/2014/main" xmlns="" val="384512878"/>
                  </a:ext>
                </a:extLst>
              </a:tr>
              <a:tr h="370840">
                <a:tc>
                  <a:txBody>
                    <a:bodyPr/>
                    <a:lstStyle/>
                    <a:p>
                      <a:pPr marL="0" marR="0" lvl="0" indent="0" algn="l" rtl="0">
                        <a:spcBef>
                          <a:spcPts val="0"/>
                        </a:spcBef>
                        <a:spcAft>
                          <a:spcPts val="0"/>
                        </a:spcAft>
                        <a:buNone/>
                      </a:pPr>
                      <a:r>
                        <a:rPr lang="en-US" sz="1800"/>
                        <a:t>LayerOpacity</a:t>
                      </a:r>
                      <a:endParaRPr sz="1800"/>
                    </a:p>
                  </a:txBody>
                  <a:tcPr marL="91450" marR="91450" marT="45725" marB="45725"/>
                </a:tc>
                <a:tc>
                  <a:txBody>
                    <a:bodyPr/>
                    <a:lstStyle/>
                    <a:p>
                      <a:pPr marL="0" marR="0" lvl="0" indent="0" algn="l" rtl="0">
                        <a:spcBef>
                          <a:spcPts val="0"/>
                        </a:spcBef>
                        <a:spcAft>
                          <a:spcPts val="0"/>
                        </a:spcAft>
                        <a:buNone/>
                      </a:pPr>
                      <a:r>
                        <a:rPr lang="en-US" sz="1200" b="0" i="0" u="none" strike="noStrike" dirty="0">
                          <a:solidFill>
                            <a:srgbClr val="000000"/>
                          </a:solidFill>
                          <a:latin typeface="Arial"/>
                          <a:ea typeface="Arial"/>
                          <a:cs typeface="Arial"/>
                          <a:sym typeface="Arial"/>
                        </a:rPr>
                        <a:t>Change the transparency of a given color overlay.</a:t>
                      </a:r>
                      <a:endParaRPr dirty="0"/>
                    </a:p>
                  </a:txBody>
                  <a:tcPr marL="4225" marR="4225" marT="4225" marB="0" anchor="ctr"/>
                </a:tc>
                <a:extLst>
                  <a:ext uri="{0D108BD9-81ED-4DB2-BD59-A6C34878D82A}">
                    <a16:rowId xmlns:a16="http://schemas.microsoft.com/office/drawing/2014/main" xmlns="" val="353820896"/>
                  </a:ext>
                </a:extLst>
              </a:tr>
              <a:tr h="370840">
                <a:tc>
                  <a:txBody>
                    <a:bodyPr/>
                    <a:lstStyle/>
                    <a:p>
                      <a:pPr marL="0" marR="0" lvl="0" indent="0" algn="l" rtl="0">
                        <a:lnSpc>
                          <a:spcPct val="100000"/>
                        </a:lnSpc>
                        <a:spcBef>
                          <a:spcPts val="0"/>
                        </a:spcBef>
                        <a:spcAft>
                          <a:spcPts val="0"/>
                        </a:spcAft>
                        <a:buClr>
                          <a:schemeClr val="dk1"/>
                        </a:buClr>
                        <a:buFont typeface="Arial"/>
                        <a:buNone/>
                      </a:pPr>
                      <a:r>
                        <a:rPr lang="en-US" sz="1800" err="1"/>
                        <a:t>LayerFill</a:t>
                      </a:r>
                      <a:endParaRPr sz="1800" err="1"/>
                    </a:p>
                  </a:txBody>
                  <a:tcPr marL="91450" marR="91450" marT="45725" marB="45725"/>
                </a:tc>
                <a:tc>
                  <a:txBody>
                    <a:bodyPr/>
                    <a:lstStyle/>
                    <a:p>
                      <a:pPr marL="0" marR="0" lvl="0" indent="0" algn="l" rtl="0">
                        <a:spcBef>
                          <a:spcPts val="0"/>
                        </a:spcBef>
                        <a:spcAft>
                          <a:spcPts val="0"/>
                        </a:spcAft>
                        <a:buNone/>
                      </a:pPr>
                      <a:r>
                        <a:rPr lang="en-US" sz="1200" b="0" i="0" u="none" strike="noStrike">
                          <a:solidFill>
                            <a:srgbClr val="000000"/>
                          </a:solidFill>
                          <a:latin typeface="Arial"/>
                          <a:ea typeface="Arial"/>
                          <a:cs typeface="Arial"/>
                          <a:sym typeface="Arial"/>
                        </a:rPr>
                        <a:t>Change the fill using a solid color or gradient.</a:t>
                      </a:r>
                      <a:endParaRPr/>
                    </a:p>
                  </a:txBody>
                  <a:tcPr marL="4225" marR="4225" marT="4225" marB="0" anchor="ctr"/>
                </a:tc>
                <a:extLst>
                  <a:ext uri="{0D108BD9-81ED-4DB2-BD59-A6C34878D82A}">
                    <a16:rowId xmlns:a16="http://schemas.microsoft.com/office/drawing/2014/main" xmlns="" val="2689670276"/>
                  </a:ext>
                </a:extLst>
              </a:tr>
              <a:tr h="370840">
                <a:tc>
                  <a:txBody>
                    <a:bodyPr/>
                    <a:lstStyle/>
                    <a:p>
                      <a:pPr marL="0" marR="0" lvl="0" indent="0" algn="l" rtl="0">
                        <a:lnSpc>
                          <a:spcPct val="100000"/>
                        </a:lnSpc>
                        <a:spcBef>
                          <a:spcPts val="0"/>
                        </a:spcBef>
                        <a:spcAft>
                          <a:spcPts val="0"/>
                        </a:spcAft>
                        <a:buClr>
                          <a:schemeClr val="dk1"/>
                        </a:buClr>
                        <a:buFont typeface="Arial"/>
                        <a:buNone/>
                      </a:pPr>
                      <a:r>
                        <a:rPr lang="en-US" sz="1800"/>
                        <a:t>Blend</a:t>
                      </a:r>
                      <a:endParaRPr/>
                    </a:p>
                  </a:txBody>
                  <a:tcPr marL="91450" marR="91450" marT="45725" marB="45725"/>
                </a:tc>
                <a:tc>
                  <a:txBody>
                    <a:bodyPr/>
                    <a:lstStyle/>
                    <a:p>
                      <a:pPr marL="0" marR="0" lvl="0" indent="0" algn="l" rtl="0">
                        <a:spcBef>
                          <a:spcPts val="0"/>
                        </a:spcBef>
                        <a:spcAft>
                          <a:spcPts val="0"/>
                        </a:spcAft>
                        <a:buNone/>
                      </a:pPr>
                      <a:r>
                        <a:rPr lang="en-US" sz="1200" b="0" i="0" u="none" strike="noStrike">
                          <a:solidFill>
                            <a:srgbClr val="000000"/>
                          </a:solidFill>
                          <a:latin typeface="Arial"/>
                          <a:ea typeface="Arial"/>
                          <a:cs typeface="Arial"/>
                          <a:sym typeface="Arial"/>
                        </a:rPr>
                        <a:t>Edit or paint each pixel to make it the result color. The result color is a random replacement of the pixels with the base color or the blend color, depending on the opacity at any pixel location.</a:t>
                      </a:r>
                      <a:r>
                        <a:rPr lang="en-US" sz="1200" b="0" i="0" u="none" strike="noStrike">
                          <a:solidFill>
                            <a:srgbClr val="000000"/>
                          </a:solidFill>
                          <a:latin typeface="Arial"/>
                          <a:cs typeface="Arial"/>
                          <a:sym typeface="Arial"/>
                        </a:rPr>
                        <a:t> FOR VIDEO JOURNALS</a:t>
                      </a:r>
                      <a:endParaRPr/>
                    </a:p>
                  </a:txBody>
                  <a:tcPr marL="4225" marR="4225" marT="4225" marB="0" anchor="ctr"/>
                </a:tc>
                <a:extLst>
                  <a:ext uri="{0D108BD9-81ED-4DB2-BD59-A6C34878D82A}">
                    <a16:rowId xmlns:a16="http://schemas.microsoft.com/office/drawing/2014/main" xmlns="" val="107407787"/>
                  </a:ext>
                </a:extLst>
              </a:tr>
              <a:tr h="370839">
                <a:tc>
                  <a:txBody>
                    <a:bodyPr/>
                    <a:lstStyle/>
                    <a:p>
                      <a:pPr lvl="0" algn="l">
                        <a:buClr>
                          <a:schemeClr val="dk1"/>
                        </a:buClr>
                        <a:buNone/>
                      </a:pPr>
                      <a:r>
                        <a:rPr lang="en-US" sz="1800" err="1"/>
                        <a:t>LayerStacking</a:t>
                      </a:r>
                      <a:endParaRPr sz="1800" err="1"/>
                    </a:p>
                  </a:txBody>
                  <a:tcPr marL="91450" marR="91450" marT="45725" marB="45725"/>
                </a:tc>
                <a:tc>
                  <a:txBody>
                    <a:bodyPr/>
                    <a:lstStyle/>
                    <a:p>
                      <a:pPr lvl="0" algn="l">
                        <a:buNone/>
                      </a:pPr>
                      <a:r>
                        <a:rPr lang="en-US" sz="1200" b="0" i="0" u="none" strike="noStrike">
                          <a:solidFill>
                            <a:srgbClr val="000000"/>
                          </a:solidFill>
                          <a:latin typeface="Arial"/>
                          <a:cs typeface="Arial"/>
                          <a:sym typeface="Arial"/>
                        </a:rPr>
                        <a:t>Combining layers in a mathematical blending mode defined by the chosen parameter</a:t>
                      </a:r>
                      <a:endParaRPr sz="1200" b="0" i="0" u="none" strike="noStrike">
                        <a:solidFill>
                          <a:srgbClr val="000000"/>
                        </a:solidFill>
                        <a:latin typeface="Arial"/>
                        <a:cs typeface="Arial"/>
                        <a:sym typeface="Arial"/>
                      </a:endParaRPr>
                    </a:p>
                  </a:txBody>
                  <a:tcPr marL="4225" marR="4225" marT="4225" marB="0" anchor="ctr"/>
                </a:tc>
                <a:extLst>
                  <a:ext uri="{0D108BD9-81ED-4DB2-BD59-A6C34878D82A}">
                    <a16:rowId xmlns:a16="http://schemas.microsoft.com/office/drawing/2014/main" xmlns="" val="4175265677"/>
                  </a:ext>
                </a:extLst>
              </a:tr>
              <a:tr h="370838">
                <a:tc>
                  <a:txBody>
                    <a:bodyPr/>
                    <a:lstStyle/>
                    <a:p>
                      <a:pPr lvl="0" algn="l">
                        <a:buClr>
                          <a:schemeClr val="dk1"/>
                        </a:buClr>
                        <a:buNone/>
                      </a:pPr>
                      <a:r>
                        <a:rPr lang="en-US" sz="1800" err="1"/>
                        <a:t>MediaStacking</a:t>
                      </a:r>
                      <a:endParaRPr sz="1800" err="1"/>
                    </a:p>
                  </a:txBody>
                  <a:tcPr marL="91450" marR="91450" marT="45725" marB="45725"/>
                </a:tc>
                <a:tc>
                  <a:txBody>
                    <a:bodyPr/>
                    <a:lstStyle/>
                    <a:p>
                      <a:pPr lvl="0" algn="l">
                        <a:buNone/>
                      </a:pPr>
                      <a:r>
                        <a:rPr lang="en-US" sz="1200" b="0" i="0" u="none" strike="noStrike">
                          <a:solidFill>
                            <a:srgbClr val="000000"/>
                          </a:solidFill>
                          <a:latin typeface="Arial"/>
                          <a:cs typeface="Arial"/>
                          <a:sym typeface="Arial"/>
                        </a:rPr>
                        <a:t>Taking multiple photos of the same area and using Layer Stacking on Median to add or remove moving elements passing through. If more images have people than landscape it will add people, if more images have landscape than people it will appear to remove people. </a:t>
                      </a:r>
                      <a:endParaRPr sz="1200" b="0" i="0" u="none" strike="noStrike">
                        <a:solidFill>
                          <a:srgbClr val="000000"/>
                        </a:solidFill>
                        <a:latin typeface="Arial"/>
                        <a:cs typeface="Arial"/>
                        <a:sym typeface="Arial"/>
                      </a:endParaRPr>
                    </a:p>
                  </a:txBody>
                  <a:tcPr marL="4225" marR="4225" marT="4225" marB="0" anchor="ctr"/>
                </a:tc>
                <a:extLst>
                  <a:ext uri="{0D108BD9-81ED-4DB2-BD59-A6C34878D82A}">
                    <a16:rowId xmlns:a16="http://schemas.microsoft.com/office/drawing/2014/main" xmlns="" val="2357621787"/>
                  </a:ext>
                </a:extLst>
              </a:tr>
            </a:tbl>
          </a:graphicData>
        </a:graphic>
      </p:graphicFrame>
    </p:spTree>
    <p:extLst>
      <p:ext uri="{BB962C8B-B14F-4D97-AF65-F5344CB8AC3E}">
        <p14:creationId xmlns:p14="http://schemas.microsoft.com/office/powerpoint/2010/main" val="2767194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Layer</a:t>
            </a:r>
          </a:p>
        </p:txBody>
      </p:sp>
      <p:sp>
        <p:nvSpPr>
          <p:cNvPr id="3" name="Slide Number Placeholder 2"/>
          <p:cNvSpPr>
            <a:spLocks noGrp="1"/>
          </p:cNvSpPr>
          <p:nvPr>
            <p:ph type="sldNum" sz="quarter" idx="12"/>
          </p:nvPr>
        </p:nvSpPr>
        <p:spPr/>
        <p:txBody>
          <a:bodyPr/>
          <a:lstStyle/>
          <a:p>
            <a:fld id="{0B6825B9-5EF3-4D61-85E6-7A556E07D9C3}" type="slidenum">
              <a:rPr lang="en-US" smtClean="0"/>
              <a:t>63</a:t>
            </a:fld>
            <a:endParaRPr lang="en-US"/>
          </a:p>
        </p:txBody>
      </p:sp>
      <p:pic>
        <p:nvPicPr>
          <p:cNvPr id="10" name="Picture 9">
            <a:extLst>
              <a:ext uri="{FF2B5EF4-FFF2-40B4-BE49-F238E27FC236}">
                <a16:creationId xmlns:a16="http://schemas.microsoft.com/office/drawing/2014/main" xmlns="" id="{A538CF7E-1D68-4A9E-A53E-7E5F9F896713}"/>
              </a:ext>
            </a:extLst>
          </p:cNvPr>
          <p:cNvPicPr>
            <a:picLocks noChangeAspect="1"/>
          </p:cNvPicPr>
          <p:nvPr/>
        </p:nvPicPr>
        <p:blipFill rotWithShape="1">
          <a:blip r:embed="rId2">
            <a:extLst>
              <a:ext uri="{28A0092B-C50C-407E-A947-70E740481C1C}">
                <a14:useLocalDpi xmlns:a14="http://schemas.microsoft.com/office/drawing/2010/main" val="0"/>
              </a:ext>
            </a:extLst>
          </a:blip>
          <a:srcRect l="2500" t="3413" r="5476" b="13730"/>
          <a:stretch/>
        </p:blipFill>
        <p:spPr>
          <a:xfrm>
            <a:off x="381000" y="868389"/>
            <a:ext cx="8153399" cy="5505919"/>
          </a:xfrm>
          <a:prstGeom prst="rect">
            <a:avLst/>
          </a:prstGeom>
        </p:spPr>
      </p:pic>
    </p:spTree>
    <p:extLst>
      <p:ext uri="{BB962C8B-B14F-4D97-AF65-F5344CB8AC3E}">
        <p14:creationId xmlns:p14="http://schemas.microsoft.com/office/powerpoint/2010/main" val="115534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a:t>
            </a:r>
          </a:p>
        </p:txBody>
      </p:sp>
      <p:sp>
        <p:nvSpPr>
          <p:cNvPr id="3" name="Slide Number Placeholder 2"/>
          <p:cNvSpPr>
            <a:spLocks noGrp="1"/>
          </p:cNvSpPr>
          <p:nvPr>
            <p:ph type="sldNum" sz="quarter" idx="12"/>
          </p:nvPr>
        </p:nvSpPr>
        <p:spPr/>
        <p:txBody>
          <a:bodyPr/>
          <a:lstStyle/>
          <a:p>
            <a:fld id="{0B6825B9-5EF3-4D61-85E6-7A556E07D9C3}" type="slidenum">
              <a:rPr lang="en-US" smtClean="0"/>
              <a:t>64</a:t>
            </a:fld>
            <a:endParaRPr lang="en-US"/>
          </a:p>
        </p:txBody>
      </p:sp>
      <p:sp>
        <p:nvSpPr>
          <p:cNvPr id="4" name="TextBox 3"/>
          <p:cNvSpPr txBox="1"/>
          <p:nvPr/>
        </p:nvSpPr>
        <p:spPr>
          <a:xfrm>
            <a:off x="246888" y="1133856"/>
            <a:ext cx="8101584" cy="646331"/>
          </a:xfrm>
          <a:prstGeom prst="rect">
            <a:avLst/>
          </a:prstGeom>
          <a:noFill/>
        </p:spPr>
        <p:txBody>
          <a:bodyPr wrap="square" rtlCol="0">
            <a:spAutoFit/>
          </a:bodyPr>
          <a:lstStyle/>
          <a:p>
            <a:pPr marL="285750" indent="-285750">
              <a:buFont typeface="Arial" panose="020B0604020202020204" pitchFamily="34" charset="0"/>
              <a:buChar char="•"/>
            </a:pPr>
            <a:r>
              <a:rPr lang="en-US"/>
              <a:t>Opacity</a:t>
            </a:r>
          </a:p>
          <a:p>
            <a:pPr marL="285750" indent="-285750">
              <a:buFont typeface="Arial" panose="020B0604020202020204" pitchFamily="34" charset="0"/>
              <a:buChar char="•"/>
            </a:pPr>
            <a:r>
              <a:rPr lang="en-US"/>
              <a:t>Fill</a:t>
            </a:r>
          </a:p>
        </p:txBody>
      </p:sp>
      <p:pic>
        <p:nvPicPr>
          <p:cNvPr id="5" name="Picture 4"/>
          <p:cNvPicPr>
            <a:picLocks noChangeAspect="1"/>
          </p:cNvPicPr>
          <p:nvPr/>
        </p:nvPicPr>
        <p:blipFill>
          <a:blip r:embed="rId2"/>
          <a:stretch>
            <a:fillRect/>
          </a:stretch>
        </p:blipFill>
        <p:spPr>
          <a:xfrm>
            <a:off x="1692113" y="919819"/>
            <a:ext cx="3346841" cy="2236552"/>
          </a:xfrm>
          <a:prstGeom prst="rect">
            <a:avLst/>
          </a:prstGeom>
        </p:spPr>
      </p:pic>
      <p:sp>
        <p:nvSpPr>
          <p:cNvPr id="6" name="TextBox 5"/>
          <p:cNvSpPr txBox="1"/>
          <p:nvPr/>
        </p:nvSpPr>
        <p:spPr>
          <a:xfrm>
            <a:off x="1624547" y="3112542"/>
            <a:ext cx="3310805" cy="369332"/>
          </a:xfrm>
          <a:prstGeom prst="rect">
            <a:avLst/>
          </a:prstGeom>
          <a:noFill/>
        </p:spPr>
        <p:txBody>
          <a:bodyPr wrap="square" rtlCol="0">
            <a:spAutoFit/>
          </a:bodyPr>
          <a:lstStyle/>
          <a:p>
            <a:r>
              <a:rPr lang="en-US"/>
              <a:t>Fill 100% Opacity 100%</a:t>
            </a:r>
          </a:p>
        </p:txBody>
      </p:sp>
      <p:pic>
        <p:nvPicPr>
          <p:cNvPr id="7" name="Picture 6"/>
          <p:cNvPicPr>
            <a:picLocks noChangeAspect="1"/>
          </p:cNvPicPr>
          <p:nvPr/>
        </p:nvPicPr>
        <p:blipFill>
          <a:blip r:embed="rId3"/>
          <a:stretch>
            <a:fillRect/>
          </a:stretch>
        </p:blipFill>
        <p:spPr>
          <a:xfrm>
            <a:off x="5073451" y="919819"/>
            <a:ext cx="3476040" cy="2236552"/>
          </a:xfrm>
          <a:prstGeom prst="rect">
            <a:avLst/>
          </a:prstGeom>
        </p:spPr>
      </p:pic>
      <p:pic>
        <p:nvPicPr>
          <p:cNvPr id="9" name="Picture 8"/>
          <p:cNvPicPr>
            <a:picLocks noChangeAspect="1"/>
          </p:cNvPicPr>
          <p:nvPr/>
        </p:nvPicPr>
        <p:blipFill>
          <a:blip r:embed="rId4"/>
          <a:stretch>
            <a:fillRect/>
          </a:stretch>
        </p:blipFill>
        <p:spPr>
          <a:xfrm>
            <a:off x="5039129" y="3511318"/>
            <a:ext cx="3544684" cy="2236859"/>
          </a:xfrm>
          <a:prstGeom prst="rect">
            <a:avLst/>
          </a:prstGeom>
        </p:spPr>
      </p:pic>
      <p:sp>
        <p:nvSpPr>
          <p:cNvPr id="11" name="TextBox 10"/>
          <p:cNvSpPr txBox="1"/>
          <p:nvPr/>
        </p:nvSpPr>
        <p:spPr>
          <a:xfrm>
            <a:off x="4971387" y="3119523"/>
            <a:ext cx="3310805" cy="369332"/>
          </a:xfrm>
          <a:prstGeom prst="rect">
            <a:avLst/>
          </a:prstGeom>
          <a:noFill/>
        </p:spPr>
        <p:txBody>
          <a:bodyPr wrap="square" rtlCol="0">
            <a:spAutoFit/>
          </a:bodyPr>
          <a:lstStyle/>
          <a:p>
            <a:r>
              <a:rPr lang="en-US"/>
              <a:t>Fill 100% Opacity 50%</a:t>
            </a:r>
          </a:p>
        </p:txBody>
      </p:sp>
      <p:sp>
        <p:nvSpPr>
          <p:cNvPr id="12" name="TextBox 11"/>
          <p:cNvSpPr txBox="1"/>
          <p:nvPr/>
        </p:nvSpPr>
        <p:spPr>
          <a:xfrm>
            <a:off x="4935352" y="5733792"/>
            <a:ext cx="3310805" cy="369332"/>
          </a:xfrm>
          <a:prstGeom prst="rect">
            <a:avLst/>
          </a:prstGeom>
          <a:noFill/>
        </p:spPr>
        <p:txBody>
          <a:bodyPr wrap="square" rtlCol="0">
            <a:spAutoFit/>
          </a:bodyPr>
          <a:lstStyle/>
          <a:p>
            <a:r>
              <a:rPr lang="en-US"/>
              <a:t>Fill 50% Opacity 100%</a:t>
            </a:r>
          </a:p>
        </p:txBody>
      </p:sp>
      <p:pic>
        <p:nvPicPr>
          <p:cNvPr id="13" name="Picture 12"/>
          <p:cNvPicPr>
            <a:picLocks noChangeAspect="1"/>
          </p:cNvPicPr>
          <p:nvPr/>
        </p:nvPicPr>
        <p:blipFill>
          <a:blip r:embed="rId5"/>
          <a:stretch>
            <a:fillRect/>
          </a:stretch>
        </p:blipFill>
        <p:spPr>
          <a:xfrm>
            <a:off x="1652635" y="3570360"/>
            <a:ext cx="3318752" cy="2104391"/>
          </a:xfrm>
          <a:prstGeom prst="rect">
            <a:avLst/>
          </a:prstGeom>
        </p:spPr>
      </p:pic>
      <p:sp>
        <p:nvSpPr>
          <p:cNvPr id="14" name="TextBox 13"/>
          <p:cNvSpPr txBox="1"/>
          <p:nvPr/>
        </p:nvSpPr>
        <p:spPr>
          <a:xfrm>
            <a:off x="1624547" y="5704348"/>
            <a:ext cx="3310805" cy="369332"/>
          </a:xfrm>
          <a:prstGeom prst="rect">
            <a:avLst/>
          </a:prstGeom>
          <a:noFill/>
        </p:spPr>
        <p:txBody>
          <a:bodyPr wrap="square" rtlCol="0">
            <a:spAutoFit/>
          </a:bodyPr>
          <a:lstStyle/>
          <a:p>
            <a:r>
              <a:rPr lang="en-US"/>
              <a:t>Fill 50% Opacity 50%</a:t>
            </a:r>
          </a:p>
        </p:txBody>
      </p:sp>
    </p:spTree>
    <p:extLst>
      <p:ext uri="{BB962C8B-B14F-4D97-AF65-F5344CB8AC3E}">
        <p14:creationId xmlns:p14="http://schemas.microsoft.com/office/powerpoint/2010/main" val="543929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Slide Number Placeholder 2"/>
          <p:cNvSpPr>
            <a:spLocks noGrp="1"/>
          </p:cNvSpPr>
          <p:nvPr>
            <p:ph type="sldNum" sz="quarter" idx="12"/>
          </p:nvPr>
        </p:nvSpPr>
        <p:spPr/>
        <p:txBody>
          <a:bodyPr/>
          <a:lstStyle/>
          <a:p>
            <a:fld id="{0B6825B9-5EF3-4D61-85E6-7A556E07D9C3}" type="slidenum">
              <a:rPr lang="en-US" smtClean="0"/>
              <a:t>65</a:t>
            </a:fld>
            <a:endParaRPr lang="en-US"/>
          </a:p>
        </p:txBody>
      </p:sp>
      <p:sp>
        <p:nvSpPr>
          <p:cNvPr id="6" name="TextBox 5">
            <a:extLst>
              <a:ext uri="{FF2B5EF4-FFF2-40B4-BE49-F238E27FC236}">
                <a16:creationId xmlns:a16="http://schemas.microsoft.com/office/drawing/2014/main" xmlns="" id="{A6105B33-511F-49DF-812B-C2846CB46875}"/>
              </a:ext>
            </a:extLst>
          </p:cNvPr>
          <p:cNvSpPr txBox="1"/>
          <p:nvPr/>
        </p:nvSpPr>
        <p:spPr>
          <a:xfrm>
            <a:off x="270163" y="1643207"/>
            <a:ext cx="8485910" cy="830997"/>
          </a:xfrm>
          <a:prstGeom prst="rect">
            <a:avLst/>
          </a:prstGeom>
          <a:noFill/>
        </p:spPr>
        <p:txBody>
          <a:bodyPr wrap="square" rtlCol="0">
            <a:spAutoFit/>
          </a:bodyPr>
          <a:lstStyle/>
          <a:p>
            <a:r>
              <a:rPr lang="en-US" sz="1600" dirty="0"/>
              <a:t>When no other changes have been made, but there was a change in the file type use the following conversion.</a:t>
            </a:r>
          </a:p>
          <a:p>
            <a:r>
              <a:rPr lang="en-US" sz="1600" dirty="0"/>
              <a:t>Choose the option that represents the file type that the node was converted to:</a:t>
            </a:r>
          </a:p>
        </p:txBody>
      </p:sp>
      <p:graphicFrame>
        <p:nvGraphicFramePr>
          <p:cNvPr id="9" name="Table 8">
            <a:extLst>
              <a:ext uri="{FF2B5EF4-FFF2-40B4-BE49-F238E27FC236}">
                <a16:creationId xmlns:a16="http://schemas.microsoft.com/office/drawing/2014/main" xmlns="" id="{0F82C3BA-75FB-45DB-A4AB-733ABFC10D4E}"/>
              </a:ext>
            </a:extLst>
          </p:cNvPr>
          <p:cNvGraphicFramePr>
            <a:graphicFrameLocks noGrp="1"/>
          </p:cNvGraphicFramePr>
          <p:nvPr>
            <p:extLst>
              <p:ext uri="{D42A27DB-BD31-4B8C-83A1-F6EECF244321}">
                <p14:modId xmlns:p14="http://schemas.microsoft.com/office/powerpoint/2010/main" val="1533041003"/>
              </p:ext>
            </p:extLst>
          </p:nvPr>
        </p:nvGraphicFramePr>
        <p:xfrm>
          <a:off x="419100" y="2554143"/>
          <a:ext cx="8039100" cy="3870959"/>
        </p:xfrm>
        <a:graphic>
          <a:graphicData uri="http://schemas.openxmlformats.org/drawingml/2006/table">
            <a:tbl>
              <a:tblPr firstRow="1" bandRow="1">
                <a:tableStyleId>{5C22544A-7EE6-4342-B048-85BDC9FD1C3A}</a:tableStyleId>
              </a:tblPr>
              <a:tblGrid>
                <a:gridCol w="4019550">
                  <a:extLst>
                    <a:ext uri="{9D8B030D-6E8A-4147-A177-3AD203B41FA5}">
                      <a16:colId xmlns:a16="http://schemas.microsoft.com/office/drawing/2014/main" xmlns="" val="3847331661"/>
                    </a:ext>
                  </a:extLst>
                </a:gridCol>
                <a:gridCol w="4019550">
                  <a:extLst>
                    <a:ext uri="{9D8B030D-6E8A-4147-A177-3AD203B41FA5}">
                      <a16:colId xmlns:a16="http://schemas.microsoft.com/office/drawing/2014/main" xmlns="" val="2903521194"/>
                    </a:ext>
                  </a:extLst>
                </a:gridCol>
              </a:tblGrid>
              <a:tr h="291206">
                <a:tc>
                  <a:txBody>
                    <a:bodyPr/>
                    <a:lstStyle/>
                    <a:p>
                      <a:r>
                        <a:rPr lang="en-US" sz="1400" dirty="0"/>
                        <a:t>Operation</a:t>
                      </a:r>
                    </a:p>
                  </a:txBody>
                  <a:tcPr/>
                </a:tc>
                <a:tc>
                  <a:txBody>
                    <a:bodyPr/>
                    <a:lstStyle/>
                    <a:p>
                      <a:r>
                        <a:rPr lang="en-US" sz="1400"/>
                        <a:t>Description</a:t>
                      </a:r>
                    </a:p>
                  </a:txBody>
                  <a:tcPr/>
                </a:tc>
                <a:extLst>
                  <a:ext uri="{0D108BD9-81ED-4DB2-BD59-A6C34878D82A}">
                    <a16:rowId xmlns:a16="http://schemas.microsoft.com/office/drawing/2014/main" xmlns="" val="3064574151"/>
                  </a:ext>
                </a:extLst>
              </a:tr>
              <a:tr h="291206">
                <a:tc>
                  <a:txBody>
                    <a:bodyPr/>
                    <a:lstStyle/>
                    <a:p>
                      <a:r>
                        <a:rPr lang="en-US" sz="1400" dirty="0" err="1"/>
                        <a:t>OutputBmp</a:t>
                      </a:r>
                      <a:endParaRPr lang="en-US" sz="1400" dirty="0"/>
                    </a:p>
                  </a:txBody>
                  <a:tcPr/>
                </a:tc>
                <a:tc>
                  <a:txBody>
                    <a:bodyPr/>
                    <a:lstStyle/>
                    <a:p>
                      <a:r>
                        <a:rPr lang="en-US" sz="1400" dirty="0"/>
                        <a:t>Export the image in bmp format</a:t>
                      </a:r>
                    </a:p>
                  </a:txBody>
                  <a:tcPr/>
                </a:tc>
                <a:extLst>
                  <a:ext uri="{0D108BD9-81ED-4DB2-BD59-A6C34878D82A}">
                    <a16:rowId xmlns:a16="http://schemas.microsoft.com/office/drawing/2014/main" xmlns="" val="2288815934"/>
                  </a:ext>
                </a:extLst>
              </a:tr>
              <a:tr h="291206">
                <a:tc>
                  <a:txBody>
                    <a:bodyPr/>
                    <a:lstStyle/>
                    <a:p>
                      <a:r>
                        <a:rPr lang="en-US" sz="1400" dirty="0" err="1"/>
                        <a:t>OutputPng</a:t>
                      </a:r>
                      <a:endParaRPr lang="en-US" sz="1400" dirty="0"/>
                    </a:p>
                  </a:txBody>
                  <a:tcPr/>
                </a:tc>
                <a:tc>
                  <a:txBody>
                    <a:bodyPr/>
                    <a:lstStyle/>
                    <a:p>
                      <a:r>
                        <a:rPr lang="en-US" sz="1400"/>
                        <a:t>Export the image in </a:t>
                      </a:r>
                      <a:r>
                        <a:rPr lang="en-US" sz="1400" err="1"/>
                        <a:t>png</a:t>
                      </a:r>
                      <a:r>
                        <a:rPr lang="en-US" sz="1400"/>
                        <a:t> format</a:t>
                      </a:r>
                    </a:p>
                  </a:txBody>
                  <a:tcPr/>
                </a:tc>
                <a:extLst>
                  <a:ext uri="{0D108BD9-81ED-4DB2-BD59-A6C34878D82A}">
                    <a16:rowId xmlns:a16="http://schemas.microsoft.com/office/drawing/2014/main" xmlns="" val="837018206"/>
                  </a:ext>
                </a:extLst>
              </a:tr>
              <a:tr h="291206">
                <a:tc>
                  <a:txBody>
                    <a:bodyPr/>
                    <a:lstStyle/>
                    <a:p>
                      <a:r>
                        <a:rPr lang="en-US" sz="1400" dirty="0" err="1"/>
                        <a:t>OutputTif</a:t>
                      </a:r>
                      <a:endParaRPr lang="en-US" sz="1400" dirty="0"/>
                    </a:p>
                  </a:txBody>
                  <a:tcPr/>
                </a:tc>
                <a:tc>
                  <a:txBody>
                    <a:bodyPr/>
                    <a:lstStyle/>
                    <a:p>
                      <a:r>
                        <a:rPr lang="en-US" sz="1400"/>
                        <a:t>Export the image in </a:t>
                      </a:r>
                      <a:r>
                        <a:rPr lang="en-US" sz="1400" err="1"/>
                        <a:t>tif</a:t>
                      </a:r>
                      <a:r>
                        <a:rPr lang="en-US" sz="1400"/>
                        <a:t> format</a:t>
                      </a:r>
                    </a:p>
                  </a:txBody>
                  <a:tcPr/>
                </a:tc>
                <a:extLst>
                  <a:ext uri="{0D108BD9-81ED-4DB2-BD59-A6C34878D82A}">
                    <a16:rowId xmlns:a16="http://schemas.microsoft.com/office/drawing/2014/main" xmlns="" val="1117242927"/>
                  </a:ext>
                </a:extLst>
              </a:tr>
              <a:tr h="291206">
                <a:tc>
                  <a:txBody>
                    <a:bodyPr/>
                    <a:lstStyle/>
                    <a:p>
                      <a:r>
                        <a:rPr lang="en-US" sz="1400" dirty="0" err="1"/>
                        <a:t>OutputNITF</a:t>
                      </a:r>
                      <a:endParaRPr lang="en-US" sz="1400" dirty="0"/>
                    </a:p>
                  </a:txBody>
                  <a:tcPr/>
                </a:tc>
                <a:tc>
                  <a:txBody>
                    <a:bodyPr/>
                    <a:lstStyle/>
                    <a:p>
                      <a:r>
                        <a:rPr lang="en-US" sz="1400"/>
                        <a:t>Export the image in NITF format</a:t>
                      </a:r>
                    </a:p>
                  </a:txBody>
                  <a:tcPr/>
                </a:tc>
                <a:extLst>
                  <a:ext uri="{0D108BD9-81ED-4DB2-BD59-A6C34878D82A}">
                    <a16:rowId xmlns:a16="http://schemas.microsoft.com/office/drawing/2014/main" xmlns="" val="449109063"/>
                  </a:ext>
                </a:extLst>
              </a:tr>
              <a:tr h="291206">
                <a:tc>
                  <a:txBody>
                    <a:bodyPr/>
                    <a:lstStyle/>
                    <a:p>
                      <a:r>
                        <a:rPr lang="en-US" sz="1400" dirty="0" err="1"/>
                        <a:t>OutputDng</a:t>
                      </a:r>
                      <a:endParaRPr lang="en-US" sz="1400" dirty="0"/>
                    </a:p>
                  </a:txBody>
                  <a:tcPr/>
                </a:tc>
                <a:tc>
                  <a:txBody>
                    <a:bodyPr/>
                    <a:lstStyle/>
                    <a:p>
                      <a:r>
                        <a:rPr lang="en-US" sz="1400"/>
                        <a:t>Export the image in </a:t>
                      </a:r>
                      <a:r>
                        <a:rPr lang="en-US" sz="1400" err="1"/>
                        <a:t>Dng</a:t>
                      </a:r>
                      <a:r>
                        <a:rPr lang="en-US" sz="1400"/>
                        <a:t> format</a:t>
                      </a:r>
                    </a:p>
                  </a:txBody>
                  <a:tcPr/>
                </a:tc>
                <a:extLst>
                  <a:ext uri="{0D108BD9-81ED-4DB2-BD59-A6C34878D82A}">
                    <a16:rowId xmlns:a16="http://schemas.microsoft.com/office/drawing/2014/main" xmlns="" val="1172317430"/>
                  </a:ext>
                </a:extLst>
              </a:tr>
              <a:tr h="291206">
                <a:tc>
                  <a:txBody>
                    <a:bodyPr/>
                    <a:lstStyle/>
                    <a:p>
                      <a:r>
                        <a:rPr lang="en-US" sz="1400" dirty="0" err="1"/>
                        <a:t>OutputPDF</a:t>
                      </a:r>
                      <a:endParaRPr lang="en-US" sz="1400" dirty="0"/>
                    </a:p>
                  </a:txBody>
                  <a:tcPr/>
                </a:tc>
                <a:tc>
                  <a:txBody>
                    <a:bodyPr/>
                    <a:lstStyle/>
                    <a:p>
                      <a:r>
                        <a:rPr lang="en-US" sz="1400"/>
                        <a:t>Export the image in PDF format</a:t>
                      </a:r>
                    </a:p>
                  </a:txBody>
                  <a:tcPr/>
                </a:tc>
                <a:extLst>
                  <a:ext uri="{0D108BD9-81ED-4DB2-BD59-A6C34878D82A}">
                    <a16:rowId xmlns:a16="http://schemas.microsoft.com/office/drawing/2014/main" xmlns="" val="1287957608"/>
                  </a:ext>
                </a:extLst>
              </a:tr>
              <a:tr h="509611">
                <a:tc>
                  <a:txBody>
                    <a:bodyPr/>
                    <a:lstStyle/>
                    <a:p>
                      <a:r>
                        <a:rPr lang="en-US" sz="1400" dirty="0" err="1"/>
                        <a:t>OutputCopy</a:t>
                      </a:r>
                      <a:endParaRPr lang="en-US" sz="1400" dirty="0"/>
                    </a:p>
                  </a:txBody>
                  <a:tcPr/>
                </a:tc>
                <a:tc>
                  <a:txBody>
                    <a:bodyPr/>
                    <a:lstStyle/>
                    <a:p>
                      <a:r>
                        <a:rPr lang="en-US" sz="1400"/>
                        <a:t>Export the image in the same format. Used to branch off final image node.</a:t>
                      </a:r>
                    </a:p>
                  </a:txBody>
                  <a:tcPr/>
                </a:tc>
                <a:extLst>
                  <a:ext uri="{0D108BD9-81ED-4DB2-BD59-A6C34878D82A}">
                    <a16:rowId xmlns:a16="http://schemas.microsoft.com/office/drawing/2014/main" xmlns="" val="131915607"/>
                  </a:ext>
                </a:extLst>
              </a:tr>
              <a:tr h="291206">
                <a:tc>
                  <a:txBody>
                    <a:bodyPr/>
                    <a:lstStyle/>
                    <a:p>
                      <a:r>
                        <a:rPr lang="en-US" sz="1400"/>
                        <a:t>OutputJp2</a:t>
                      </a:r>
                    </a:p>
                  </a:txBody>
                  <a:tcPr/>
                </a:tc>
                <a:tc>
                  <a:txBody>
                    <a:bodyPr/>
                    <a:lstStyle/>
                    <a:p>
                      <a:r>
                        <a:rPr lang="en-US" sz="1400"/>
                        <a:t>Export the image in Jpeg 2000 format</a:t>
                      </a:r>
                    </a:p>
                  </a:txBody>
                  <a:tcPr/>
                </a:tc>
                <a:extLst>
                  <a:ext uri="{0D108BD9-81ED-4DB2-BD59-A6C34878D82A}">
                    <a16:rowId xmlns:a16="http://schemas.microsoft.com/office/drawing/2014/main" xmlns="" val="3208278618"/>
                  </a:ext>
                </a:extLst>
              </a:tr>
              <a:tr h="291206">
                <a:tc>
                  <a:txBody>
                    <a:bodyPr/>
                    <a:lstStyle/>
                    <a:p>
                      <a:r>
                        <a:rPr lang="en-US" sz="1400" dirty="0" err="1"/>
                        <a:t>OutputJpg</a:t>
                      </a:r>
                      <a:endParaRPr lang="en-US" sz="1400" dirty="0"/>
                    </a:p>
                  </a:txBody>
                  <a:tcPr/>
                </a:tc>
                <a:tc>
                  <a:txBody>
                    <a:bodyPr/>
                    <a:lstStyle/>
                    <a:p>
                      <a:r>
                        <a:rPr lang="en-US" sz="1400" dirty="0"/>
                        <a:t>Export the image in Jpg format</a:t>
                      </a:r>
                    </a:p>
                  </a:txBody>
                  <a:tcPr/>
                </a:tc>
                <a:extLst>
                  <a:ext uri="{0D108BD9-81ED-4DB2-BD59-A6C34878D82A}">
                    <a16:rowId xmlns:a16="http://schemas.microsoft.com/office/drawing/2014/main" xmlns="" val="1324622015"/>
                  </a:ext>
                </a:extLst>
              </a:tr>
              <a:tr h="291206">
                <a:tc>
                  <a:txBody>
                    <a:bodyPr/>
                    <a:lstStyle/>
                    <a:p>
                      <a:r>
                        <a:rPr lang="en-US" sz="1400" dirty="0" err="1"/>
                        <a:t>OutputHEIC</a:t>
                      </a:r>
                      <a:endParaRPr lang="en-US" sz="1400" dirty="0"/>
                    </a:p>
                  </a:txBody>
                  <a:tcPr/>
                </a:tc>
                <a:tc>
                  <a:txBody>
                    <a:bodyPr/>
                    <a:lstStyle/>
                    <a:p>
                      <a:r>
                        <a:rPr lang="en-US" sz="1400" dirty="0"/>
                        <a:t>Export the image in HEIC format</a:t>
                      </a:r>
                    </a:p>
                  </a:txBody>
                  <a:tcPr/>
                </a:tc>
                <a:extLst>
                  <a:ext uri="{0D108BD9-81ED-4DB2-BD59-A6C34878D82A}">
                    <a16:rowId xmlns:a16="http://schemas.microsoft.com/office/drawing/2014/main" xmlns="" val="1597834615"/>
                  </a:ext>
                </a:extLst>
              </a:tr>
              <a:tr h="291206">
                <a:tc>
                  <a:txBody>
                    <a:bodyPr/>
                    <a:lstStyle/>
                    <a:p>
                      <a:r>
                        <a:rPr lang="en-US" sz="1400" dirty="0" err="1"/>
                        <a:t>OutputPng</a:t>
                      </a:r>
                      <a:r>
                        <a:rPr lang="en-US" sz="1400" dirty="0"/>
                        <a:t>::</a:t>
                      </a:r>
                      <a:r>
                        <a:rPr lang="en-US" sz="1400" dirty="0" err="1"/>
                        <a:t>BitDepth</a:t>
                      </a:r>
                      <a:endParaRPr lang="en-US" sz="1400" dirty="0"/>
                    </a:p>
                  </a:txBody>
                  <a:tcPr/>
                </a:tc>
                <a:tc>
                  <a:txBody>
                    <a:bodyPr/>
                    <a:lstStyle/>
                    <a:p>
                      <a:r>
                        <a:rPr lang="en-US" sz="1400" dirty="0"/>
                        <a:t>Output </a:t>
                      </a:r>
                      <a:r>
                        <a:rPr lang="en-US" sz="1400" dirty="0" err="1"/>
                        <a:t>png</a:t>
                      </a:r>
                      <a:r>
                        <a:rPr lang="en-US" sz="1400" dirty="0"/>
                        <a:t> while changing bit depth </a:t>
                      </a:r>
                    </a:p>
                  </a:txBody>
                  <a:tcPr/>
                </a:tc>
                <a:extLst>
                  <a:ext uri="{0D108BD9-81ED-4DB2-BD59-A6C34878D82A}">
                    <a16:rowId xmlns:a16="http://schemas.microsoft.com/office/drawing/2014/main" xmlns="" val="1500373856"/>
                  </a:ext>
                </a:extLst>
              </a:tr>
            </a:tbl>
          </a:graphicData>
        </a:graphic>
      </p:graphicFrame>
      <p:sp>
        <p:nvSpPr>
          <p:cNvPr id="4" name="TextBox 3">
            <a:extLst>
              <a:ext uri="{FF2B5EF4-FFF2-40B4-BE49-F238E27FC236}">
                <a16:creationId xmlns:a16="http://schemas.microsoft.com/office/drawing/2014/main" xmlns="" id="{4C81C0B8-7790-47E1-9A18-424A73F29B40}"/>
              </a:ext>
            </a:extLst>
          </p:cNvPr>
          <p:cNvSpPr txBox="1"/>
          <p:nvPr/>
        </p:nvSpPr>
        <p:spPr>
          <a:xfrm>
            <a:off x="318782" y="910206"/>
            <a:ext cx="3896686" cy="369332"/>
          </a:xfrm>
          <a:prstGeom prst="rect">
            <a:avLst/>
          </a:prstGeom>
          <a:noFill/>
        </p:spPr>
        <p:txBody>
          <a:bodyPr wrap="square" rtlCol="0">
            <a:spAutoFit/>
          </a:bodyPr>
          <a:lstStyle/>
          <a:p>
            <a:r>
              <a:rPr lang="en-US" b="1" dirty="0" smtClean="0"/>
              <a:t>Images</a:t>
            </a:r>
            <a:endParaRPr lang="en-US" b="1" dirty="0"/>
          </a:p>
        </p:txBody>
      </p:sp>
    </p:spTree>
    <p:extLst>
      <p:ext uri="{BB962C8B-B14F-4D97-AF65-F5344CB8AC3E}">
        <p14:creationId xmlns:p14="http://schemas.microsoft.com/office/powerpoint/2010/main" val="1876137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Slide Number Placeholder 2"/>
          <p:cNvSpPr>
            <a:spLocks noGrp="1"/>
          </p:cNvSpPr>
          <p:nvPr>
            <p:ph type="sldNum" sz="quarter" idx="12"/>
          </p:nvPr>
        </p:nvSpPr>
        <p:spPr/>
        <p:txBody>
          <a:bodyPr/>
          <a:lstStyle/>
          <a:p>
            <a:fld id="{0B6825B9-5EF3-4D61-85E6-7A556E07D9C3}" type="slidenum">
              <a:rPr lang="en-US" smtClean="0"/>
              <a:t>66</a:t>
            </a:fld>
            <a:endParaRPr lang="en-US"/>
          </a:p>
        </p:txBody>
      </p:sp>
      <p:sp>
        <p:nvSpPr>
          <p:cNvPr id="6" name="TextBox 5">
            <a:extLst>
              <a:ext uri="{FF2B5EF4-FFF2-40B4-BE49-F238E27FC236}">
                <a16:creationId xmlns:a16="http://schemas.microsoft.com/office/drawing/2014/main" xmlns="" id="{A6105B33-511F-49DF-812B-C2846CB46875}"/>
              </a:ext>
            </a:extLst>
          </p:cNvPr>
          <p:cNvSpPr txBox="1"/>
          <p:nvPr/>
        </p:nvSpPr>
        <p:spPr>
          <a:xfrm>
            <a:off x="329045" y="1395731"/>
            <a:ext cx="8485910" cy="830997"/>
          </a:xfrm>
          <a:prstGeom prst="rect">
            <a:avLst/>
          </a:prstGeom>
          <a:noFill/>
        </p:spPr>
        <p:txBody>
          <a:bodyPr wrap="square" rtlCol="0">
            <a:spAutoFit/>
          </a:bodyPr>
          <a:lstStyle/>
          <a:p>
            <a:r>
              <a:rPr lang="en-US" sz="1600" dirty="0"/>
              <a:t>When no other changes have been made, but there was a change in the file type use the following conversion.</a:t>
            </a:r>
          </a:p>
          <a:p>
            <a:r>
              <a:rPr lang="en-US" sz="1600" dirty="0"/>
              <a:t>Choose the option that represents the file type that the node was converted to:</a:t>
            </a:r>
          </a:p>
        </p:txBody>
      </p:sp>
      <p:graphicFrame>
        <p:nvGraphicFramePr>
          <p:cNvPr id="4" name="Table 3">
            <a:extLst>
              <a:ext uri="{FF2B5EF4-FFF2-40B4-BE49-F238E27FC236}">
                <a16:creationId xmlns:a16="http://schemas.microsoft.com/office/drawing/2014/main" xmlns="" id="{8CF3A8F5-6C49-40DA-B611-D2AEDC9D0012}"/>
              </a:ext>
            </a:extLst>
          </p:cNvPr>
          <p:cNvGraphicFramePr>
            <a:graphicFrameLocks noGrp="1"/>
          </p:cNvGraphicFramePr>
          <p:nvPr>
            <p:extLst>
              <p:ext uri="{D42A27DB-BD31-4B8C-83A1-F6EECF244321}">
                <p14:modId xmlns:p14="http://schemas.microsoft.com/office/powerpoint/2010/main" val="3654387168"/>
              </p:ext>
            </p:extLst>
          </p:nvPr>
        </p:nvGraphicFramePr>
        <p:xfrm>
          <a:off x="387927" y="2430481"/>
          <a:ext cx="8368146" cy="4023359"/>
        </p:xfrm>
        <a:graphic>
          <a:graphicData uri="http://schemas.openxmlformats.org/drawingml/2006/table">
            <a:tbl>
              <a:tblPr firstRow="1" bandRow="1">
                <a:tableStyleId>{5C22544A-7EE6-4342-B048-85BDC9FD1C3A}</a:tableStyleId>
              </a:tblPr>
              <a:tblGrid>
                <a:gridCol w="4184073">
                  <a:extLst>
                    <a:ext uri="{9D8B030D-6E8A-4147-A177-3AD203B41FA5}">
                      <a16:colId xmlns:a16="http://schemas.microsoft.com/office/drawing/2014/main" xmlns="" val="4048722694"/>
                    </a:ext>
                  </a:extLst>
                </a:gridCol>
                <a:gridCol w="4184073">
                  <a:extLst>
                    <a:ext uri="{9D8B030D-6E8A-4147-A177-3AD203B41FA5}">
                      <a16:colId xmlns:a16="http://schemas.microsoft.com/office/drawing/2014/main" xmlns="" val="2832590925"/>
                    </a:ext>
                  </a:extLst>
                </a:gridCol>
              </a:tblGrid>
              <a:tr h="295479">
                <a:tc>
                  <a:txBody>
                    <a:bodyPr/>
                    <a:lstStyle/>
                    <a:p>
                      <a:r>
                        <a:rPr lang="en-US" sz="1400" dirty="0"/>
                        <a:t>Operation</a:t>
                      </a:r>
                    </a:p>
                  </a:txBody>
                  <a:tcPr/>
                </a:tc>
                <a:tc>
                  <a:txBody>
                    <a:bodyPr/>
                    <a:lstStyle/>
                    <a:p>
                      <a:r>
                        <a:rPr lang="en-US" sz="1400"/>
                        <a:t>Description</a:t>
                      </a:r>
                    </a:p>
                  </a:txBody>
                  <a:tcPr/>
                </a:tc>
                <a:extLst>
                  <a:ext uri="{0D108BD9-81ED-4DB2-BD59-A6C34878D82A}">
                    <a16:rowId xmlns:a16="http://schemas.microsoft.com/office/drawing/2014/main" xmlns="" val="3494932124"/>
                  </a:ext>
                </a:extLst>
              </a:tr>
              <a:tr h="295479">
                <a:tc>
                  <a:txBody>
                    <a:bodyPr/>
                    <a:lstStyle/>
                    <a:p>
                      <a:r>
                        <a:rPr lang="en-US" sz="1400" dirty="0"/>
                        <a:t>OutputMP4</a:t>
                      </a:r>
                    </a:p>
                  </a:txBody>
                  <a:tcPr/>
                </a:tc>
                <a:tc>
                  <a:txBody>
                    <a:bodyPr/>
                    <a:lstStyle/>
                    <a:p>
                      <a:r>
                        <a:rPr lang="en-US" sz="1400"/>
                        <a:t>Export the image in MP4 format</a:t>
                      </a:r>
                    </a:p>
                  </a:txBody>
                  <a:tcPr/>
                </a:tc>
                <a:extLst>
                  <a:ext uri="{0D108BD9-81ED-4DB2-BD59-A6C34878D82A}">
                    <a16:rowId xmlns:a16="http://schemas.microsoft.com/office/drawing/2014/main" xmlns="" val="3652496496"/>
                  </a:ext>
                </a:extLst>
              </a:tr>
              <a:tr h="295479">
                <a:tc>
                  <a:txBody>
                    <a:bodyPr/>
                    <a:lstStyle/>
                    <a:p>
                      <a:r>
                        <a:rPr lang="en-US" sz="1400" err="1"/>
                        <a:t>OutputMOV</a:t>
                      </a:r>
                      <a:endParaRPr lang="en-US" sz="1400"/>
                    </a:p>
                  </a:txBody>
                  <a:tcPr/>
                </a:tc>
                <a:tc>
                  <a:txBody>
                    <a:bodyPr/>
                    <a:lstStyle/>
                    <a:p>
                      <a:r>
                        <a:rPr lang="en-US" sz="1400"/>
                        <a:t>Export the image in MOV format</a:t>
                      </a:r>
                    </a:p>
                  </a:txBody>
                  <a:tcPr/>
                </a:tc>
                <a:extLst>
                  <a:ext uri="{0D108BD9-81ED-4DB2-BD59-A6C34878D82A}">
                    <a16:rowId xmlns:a16="http://schemas.microsoft.com/office/drawing/2014/main" xmlns="" val="2889134961"/>
                  </a:ext>
                </a:extLst>
              </a:tr>
              <a:tr h="295479">
                <a:tc>
                  <a:txBody>
                    <a:bodyPr/>
                    <a:lstStyle/>
                    <a:p>
                      <a:r>
                        <a:rPr lang="en-US" sz="1400" dirty="0" err="1"/>
                        <a:t>OutputXVID</a:t>
                      </a:r>
                      <a:endParaRPr lang="en-US" sz="1400" dirty="0"/>
                    </a:p>
                  </a:txBody>
                  <a:tcPr/>
                </a:tc>
                <a:tc>
                  <a:txBody>
                    <a:bodyPr/>
                    <a:lstStyle/>
                    <a:p>
                      <a:r>
                        <a:rPr lang="en-US" sz="1400"/>
                        <a:t>Export the image in XVID format</a:t>
                      </a:r>
                    </a:p>
                  </a:txBody>
                  <a:tcPr/>
                </a:tc>
                <a:extLst>
                  <a:ext uri="{0D108BD9-81ED-4DB2-BD59-A6C34878D82A}">
                    <a16:rowId xmlns:a16="http://schemas.microsoft.com/office/drawing/2014/main" xmlns="" val="1786854159"/>
                  </a:ext>
                </a:extLst>
              </a:tr>
              <a:tr h="295479">
                <a:tc>
                  <a:txBody>
                    <a:bodyPr/>
                    <a:lstStyle/>
                    <a:p>
                      <a:r>
                        <a:rPr lang="en-US" sz="1400" err="1"/>
                        <a:t>OutputAVI</a:t>
                      </a:r>
                      <a:endParaRPr lang="en-US" sz="1400"/>
                    </a:p>
                  </a:txBody>
                  <a:tcPr/>
                </a:tc>
                <a:tc>
                  <a:txBody>
                    <a:bodyPr/>
                    <a:lstStyle/>
                    <a:p>
                      <a:r>
                        <a:rPr lang="en-US" sz="1400"/>
                        <a:t>Export the image in AVI format</a:t>
                      </a:r>
                    </a:p>
                  </a:txBody>
                  <a:tcPr/>
                </a:tc>
                <a:extLst>
                  <a:ext uri="{0D108BD9-81ED-4DB2-BD59-A6C34878D82A}">
                    <a16:rowId xmlns:a16="http://schemas.microsoft.com/office/drawing/2014/main" xmlns="" val="364525178"/>
                  </a:ext>
                </a:extLst>
              </a:tr>
              <a:tr h="295479">
                <a:tc>
                  <a:txBody>
                    <a:bodyPr/>
                    <a:lstStyle/>
                    <a:p>
                      <a:r>
                        <a:rPr lang="en-US" sz="1400"/>
                        <a:t>Outputm4</a:t>
                      </a:r>
                    </a:p>
                  </a:txBody>
                  <a:tcPr/>
                </a:tc>
                <a:tc>
                  <a:txBody>
                    <a:bodyPr/>
                    <a:lstStyle/>
                    <a:p>
                      <a:r>
                        <a:rPr lang="en-US" sz="1400"/>
                        <a:t>Export the image in m4 format</a:t>
                      </a:r>
                    </a:p>
                  </a:txBody>
                  <a:tcPr/>
                </a:tc>
                <a:extLst>
                  <a:ext uri="{0D108BD9-81ED-4DB2-BD59-A6C34878D82A}">
                    <a16:rowId xmlns:a16="http://schemas.microsoft.com/office/drawing/2014/main" xmlns="" val="2732927328"/>
                  </a:ext>
                </a:extLst>
              </a:tr>
              <a:tr h="510005">
                <a:tc>
                  <a:txBody>
                    <a:bodyPr/>
                    <a:lstStyle/>
                    <a:p>
                      <a:r>
                        <a:rPr lang="en-US" sz="1400" err="1"/>
                        <a:t>OutputCopy</a:t>
                      </a:r>
                      <a:endParaRPr lang="en-US" sz="1400"/>
                    </a:p>
                  </a:txBody>
                  <a:tcPr/>
                </a:tc>
                <a:tc>
                  <a:txBody>
                    <a:bodyPr/>
                    <a:lstStyle/>
                    <a:p>
                      <a:r>
                        <a:rPr lang="en-US" sz="1400"/>
                        <a:t>Export the image in the same format. Used to branch off a final image node.</a:t>
                      </a:r>
                    </a:p>
                  </a:txBody>
                  <a:tcPr/>
                </a:tc>
                <a:extLst>
                  <a:ext uri="{0D108BD9-81ED-4DB2-BD59-A6C34878D82A}">
                    <a16:rowId xmlns:a16="http://schemas.microsoft.com/office/drawing/2014/main" xmlns="" val="511259047"/>
                  </a:ext>
                </a:extLst>
              </a:tr>
              <a:tr h="510005">
                <a:tc>
                  <a:txBody>
                    <a:bodyPr/>
                    <a:lstStyle/>
                    <a:p>
                      <a:r>
                        <a:rPr lang="en-US" sz="1400" err="1"/>
                        <a:t>OutputMosaic</a:t>
                      </a:r>
                      <a:endParaRPr lang="en-US" sz="1400"/>
                    </a:p>
                  </a:txBody>
                  <a:tcPr/>
                </a:tc>
                <a:tc>
                  <a:txBody>
                    <a:bodyPr/>
                    <a:lstStyle/>
                    <a:p>
                      <a:r>
                        <a:rPr lang="en-US" sz="1400" dirty="0"/>
                        <a:t>Stitching video frames together to form a comprehensive view of the scene</a:t>
                      </a:r>
                    </a:p>
                  </a:txBody>
                  <a:tcPr/>
                </a:tc>
                <a:extLst>
                  <a:ext uri="{0D108BD9-81ED-4DB2-BD59-A6C34878D82A}">
                    <a16:rowId xmlns:a16="http://schemas.microsoft.com/office/drawing/2014/main" xmlns="" val="4151279673"/>
                  </a:ext>
                </a:extLst>
              </a:tr>
              <a:tr h="510005">
                <a:tc>
                  <a:txBody>
                    <a:bodyPr/>
                    <a:lstStyle/>
                    <a:p>
                      <a:r>
                        <a:rPr lang="en-US" sz="1400" dirty="0" err="1" smtClean="0"/>
                        <a:t>OutputZIP</a:t>
                      </a:r>
                      <a:endParaRPr lang="en-US" sz="1400" dirty="0"/>
                    </a:p>
                  </a:txBody>
                  <a:tcPr/>
                </a:tc>
                <a:tc>
                  <a:txBody>
                    <a:bodyPr/>
                    <a:lstStyle/>
                    <a:p>
                      <a:r>
                        <a:rPr lang="en-US" sz="1400" dirty="0" smtClean="0"/>
                        <a:t>Video to Zip of image frames.  Best to use naming</a:t>
                      </a:r>
                      <a:r>
                        <a:rPr lang="en-US" sz="1400" baseline="0" dirty="0" smtClean="0"/>
                        <a:t> convention for image files as video_file_name_%05d where %05d is the frame number starting at 00000 and progressing to 99999.</a:t>
                      </a:r>
                      <a:endParaRPr lang="en-US" sz="1400" dirty="0"/>
                    </a:p>
                  </a:txBody>
                  <a:tcPr/>
                </a:tc>
              </a:tr>
            </a:tbl>
          </a:graphicData>
        </a:graphic>
      </p:graphicFrame>
      <p:sp>
        <p:nvSpPr>
          <p:cNvPr id="5" name="TextBox 4">
            <a:extLst>
              <a:ext uri="{FF2B5EF4-FFF2-40B4-BE49-F238E27FC236}">
                <a16:creationId xmlns:a16="http://schemas.microsoft.com/office/drawing/2014/main" xmlns="" id="{C9B23D03-0B38-4706-B350-DA2A1E8BCBEA}"/>
              </a:ext>
            </a:extLst>
          </p:cNvPr>
          <p:cNvSpPr txBox="1"/>
          <p:nvPr/>
        </p:nvSpPr>
        <p:spPr>
          <a:xfrm>
            <a:off x="423644" y="878696"/>
            <a:ext cx="2764173" cy="369332"/>
          </a:xfrm>
          <a:prstGeom prst="rect">
            <a:avLst/>
          </a:prstGeom>
          <a:noFill/>
        </p:spPr>
        <p:txBody>
          <a:bodyPr wrap="square" rtlCol="0">
            <a:spAutoFit/>
          </a:bodyPr>
          <a:lstStyle/>
          <a:p>
            <a:r>
              <a:rPr lang="en-US" b="1" dirty="0" smtClean="0"/>
              <a:t>Video</a:t>
            </a:r>
            <a:endParaRPr lang="en-US" b="1" dirty="0"/>
          </a:p>
        </p:txBody>
      </p:sp>
    </p:spTree>
    <p:extLst>
      <p:ext uri="{BB962C8B-B14F-4D97-AF65-F5344CB8AC3E}">
        <p14:creationId xmlns:p14="http://schemas.microsoft.com/office/powerpoint/2010/main" val="239421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Slide Number Placeholder 2"/>
          <p:cNvSpPr>
            <a:spLocks noGrp="1"/>
          </p:cNvSpPr>
          <p:nvPr>
            <p:ph type="sldNum" sz="quarter" idx="12"/>
          </p:nvPr>
        </p:nvSpPr>
        <p:spPr/>
        <p:txBody>
          <a:bodyPr/>
          <a:lstStyle/>
          <a:p>
            <a:fld id="{0B6825B9-5EF3-4D61-85E6-7A556E07D9C3}" type="slidenum">
              <a:rPr lang="en-US" smtClean="0"/>
              <a:t>67</a:t>
            </a:fld>
            <a:endParaRPr lang="en-US"/>
          </a:p>
        </p:txBody>
      </p:sp>
      <p:sp>
        <p:nvSpPr>
          <p:cNvPr id="6" name="TextBox 5">
            <a:extLst>
              <a:ext uri="{FF2B5EF4-FFF2-40B4-BE49-F238E27FC236}">
                <a16:creationId xmlns:a16="http://schemas.microsoft.com/office/drawing/2014/main" xmlns="" id="{A6105B33-511F-49DF-812B-C2846CB46875}"/>
              </a:ext>
            </a:extLst>
          </p:cNvPr>
          <p:cNvSpPr txBox="1"/>
          <p:nvPr/>
        </p:nvSpPr>
        <p:spPr>
          <a:xfrm>
            <a:off x="329045" y="1395731"/>
            <a:ext cx="8485910" cy="584776"/>
          </a:xfrm>
          <a:prstGeom prst="rect">
            <a:avLst/>
          </a:prstGeom>
          <a:noFill/>
        </p:spPr>
        <p:txBody>
          <a:bodyPr wrap="square" rtlCol="0">
            <a:spAutoFit/>
          </a:bodyPr>
          <a:lstStyle/>
          <a:p>
            <a:r>
              <a:rPr lang="en-US" sz="1600" dirty="0" smtClean="0"/>
              <a:t>Extract and format changes for audio channels (video-&gt;audio, audio-&gt;audio, zip-&gt;audio).</a:t>
            </a:r>
          </a:p>
          <a:p>
            <a:r>
              <a:rPr lang="en-US" sz="1600" dirty="0" smtClean="0"/>
              <a:t>ZIP files must be named &lt;some name&gt;.&lt;audio format&gt;.zip (e.g. </a:t>
            </a:r>
            <a:r>
              <a:rPr lang="en-US" sz="1600" dirty="0" err="1" smtClean="0"/>
              <a:t>talking.wav.zip</a:t>
            </a:r>
            <a:r>
              <a:rPr lang="en-US" sz="1600" dirty="0" smtClean="0"/>
              <a:t>)</a:t>
            </a:r>
            <a:endParaRPr lang="en-US" sz="1600" dirty="0"/>
          </a:p>
        </p:txBody>
      </p:sp>
      <p:graphicFrame>
        <p:nvGraphicFramePr>
          <p:cNvPr id="4" name="Table 3">
            <a:extLst>
              <a:ext uri="{FF2B5EF4-FFF2-40B4-BE49-F238E27FC236}">
                <a16:creationId xmlns:a16="http://schemas.microsoft.com/office/drawing/2014/main" xmlns="" id="{8CF3A8F5-6C49-40DA-B611-D2AEDC9D0012}"/>
              </a:ext>
            </a:extLst>
          </p:cNvPr>
          <p:cNvGraphicFramePr>
            <a:graphicFrameLocks noGrp="1"/>
          </p:cNvGraphicFramePr>
          <p:nvPr>
            <p:extLst>
              <p:ext uri="{D42A27DB-BD31-4B8C-83A1-F6EECF244321}">
                <p14:modId xmlns:p14="http://schemas.microsoft.com/office/powerpoint/2010/main" val="739157412"/>
              </p:ext>
            </p:extLst>
          </p:nvPr>
        </p:nvGraphicFramePr>
        <p:xfrm>
          <a:off x="387927" y="2088599"/>
          <a:ext cx="8368146" cy="1505358"/>
        </p:xfrm>
        <a:graphic>
          <a:graphicData uri="http://schemas.openxmlformats.org/drawingml/2006/table">
            <a:tbl>
              <a:tblPr firstRow="1" bandRow="1">
                <a:tableStyleId>{5C22544A-7EE6-4342-B048-85BDC9FD1C3A}</a:tableStyleId>
              </a:tblPr>
              <a:tblGrid>
                <a:gridCol w="4184073">
                  <a:extLst>
                    <a:ext uri="{9D8B030D-6E8A-4147-A177-3AD203B41FA5}">
                      <a16:colId xmlns:a16="http://schemas.microsoft.com/office/drawing/2014/main" xmlns="" val="4048722694"/>
                    </a:ext>
                  </a:extLst>
                </a:gridCol>
                <a:gridCol w="4184073">
                  <a:extLst>
                    <a:ext uri="{9D8B030D-6E8A-4147-A177-3AD203B41FA5}">
                      <a16:colId xmlns:a16="http://schemas.microsoft.com/office/drawing/2014/main" xmlns="" val="2832590925"/>
                    </a:ext>
                  </a:extLst>
                </a:gridCol>
              </a:tblGrid>
              <a:tr h="295479">
                <a:tc>
                  <a:txBody>
                    <a:bodyPr/>
                    <a:lstStyle/>
                    <a:p>
                      <a:r>
                        <a:rPr lang="en-US" sz="1200" b="0" dirty="0"/>
                        <a:t>Operation</a:t>
                      </a:r>
                    </a:p>
                  </a:txBody>
                  <a:tcPr/>
                </a:tc>
                <a:tc>
                  <a:txBody>
                    <a:bodyPr/>
                    <a:lstStyle/>
                    <a:p>
                      <a:r>
                        <a:rPr lang="en-US" sz="1200" b="0"/>
                        <a:t>Description</a:t>
                      </a:r>
                    </a:p>
                  </a:txBody>
                  <a:tcPr/>
                </a:tc>
                <a:extLst>
                  <a:ext uri="{0D108BD9-81ED-4DB2-BD59-A6C34878D82A}">
                    <a16:rowId xmlns:a16="http://schemas.microsoft.com/office/drawing/2014/main" xmlns="" val="3494932124"/>
                  </a:ext>
                </a:extLst>
              </a:tr>
              <a:tr h="295479">
                <a:tc>
                  <a:txBody>
                    <a:bodyPr/>
                    <a:lstStyle/>
                    <a:p>
                      <a:r>
                        <a:rPr lang="en-US" sz="1200" b="0" dirty="0" err="1" smtClean="0"/>
                        <a:t>OutputAudioCompressed</a:t>
                      </a:r>
                      <a:endParaRPr lang="en-US" sz="1200" b="0" dirty="0"/>
                    </a:p>
                  </a:txBody>
                  <a:tcPr/>
                </a:tc>
                <a:tc>
                  <a:txBody>
                    <a:bodyPr/>
                    <a:lstStyle/>
                    <a:p>
                      <a:r>
                        <a:rPr lang="en-US" sz="1200" b="0" kern="1200" dirty="0" smtClean="0">
                          <a:solidFill>
                            <a:schemeClr val="dk1"/>
                          </a:solidFill>
                          <a:effectLst/>
                          <a:latin typeface="+mn-lt"/>
                          <a:ea typeface="+mn-ea"/>
                          <a:cs typeface="+mn-cs"/>
                        </a:rPr>
                        <a:t>Export the audio in the compressed format (mp3, m4a, wma, </a:t>
                      </a:r>
                      <a:r>
                        <a:rPr lang="en-US" sz="1200" b="0" kern="1200" dirty="0" err="1" smtClean="0">
                          <a:solidFill>
                            <a:schemeClr val="dk1"/>
                          </a:solidFill>
                          <a:effectLst/>
                          <a:latin typeface="+mn-lt"/>
                          <a:ea typeface="+mn-ea"/>
                          <a:cs typeface="+mn-cs"/>
                        </a:rPr>
                        <a:t>etc</a:t>
                      </a:r>
                      <a:r>
                        <a:rPr lang="en-US" sz="1200" b="0" kern="1200" dirty="0" smtClean="0">
                          <a:solidFill>
                            <a:schemeClr val="dk1"/>
                          </a:solidFill>
                          <a:effectLst/>
                          <a:latin typeface="+mn-lt"/>
                          <a:ea typeface="+mn-ea"/>
                          <a:cs typeface="+mn-cs"/>
                        </a:rPr>
                        <a:t>).</a:t>
                      </a:r>
                      <a:endParaRPr lang="en-US" sz="1200" b="0" dirty="0"/>
                    </a:p>
                  </a:txBody>
                  <a:tcPr/>
                </a:tc>
                <a:extLst>
                  <a:ext uri="{0D108BD9-81ED-4DB2-BD59-A6C34878D82A}">
                    <a16:rowId xmlns:a16="http://schemas.microsoft.com/office/drawing/2014/main" xmlns="" val="3652496496"/>
                  </a:ext>
                </a:extLst>
              </a:tr>
              <a:tr h="2954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smtClean="0"/>
                    </a:p>
                    <a:p>
                      <a:r>
                        <a:rPr lang="en-US" sz="1200" b="0" kern="1200" dirty="0" err="1" smtClean="0">
                          <a:solidFill>
                            <a:schemeClr val="dk1"/>
                          </a:solidFill>
                          <a:effectLst/>
                          <a:latin typeface="+mn-lt"/>
                          <a:ea typeface="+mn-ea"/>
                          <a:cs typeface="+mn-cs"/>
                        </a:rPr>
                        <a:t>OutputAudioPCM</a:t>
                      </a:r>
                      <a:endParaRPr lang="en-US" sz="1200" b="0" dirty="0"/>
                    </a:p>
                  </a:txBody>
                  <a:tcPr/>
                </a:tc>
                <a:tc>
                  <a:txBody>
                    <a:bodyPr/>
                    <a:lstStyle/>
                    <a:p>
                      <a:r>
                        <a:rPr lang="en-US" sz="1200" b="0" kern="1200" dirty="0" smtClean="0">
                          <a:solidFill>
                            <a:schemeClr val="dk1"/>
                          </a:solidFill>
                          <a:effectLst/>
                          <a:latin typeface="+mn-lt"/>
                          <a:ea typeface="+mn-ea"/>
                          <a:cs typeface="+mn-cs"/>
                        </a:rPr>
                        <a:t>Export the stream in the PCM format (wave, </a:t>
                      </a:r>
                      <a:r>
                        <a:rPr lang="en-US" sz="1200" b="0" kern="1200" dirty="0" err="1" smtClean="0">
                          <a:solidFill>
                            <a:schemeClr val="dk1"/>
                          </a:solidFill>
                          <a:effectLst/>
                          <a:latin typeface="+mn-lt"/>
                          <a:ea typeface="+mn-ea"/>
                          <a:cs typeface="+mn-cs"/>
                        </a:rPr>
                        <a:t>aif</a:t>
                      </a:r>
                      <a:r>
                        <a:rPr lang="en-US" sz="1200" b="0" kern="1200" dirty="0" smtClean="0">
                          <a:solidFill>
                            <a:schemeClr val="dk1"/>
                          </a:solidFill>
                          <a:effectLst/>
                          <a:latin typeface="+mn-lt"/>
                          <a:ea typeface="+mn-ea"/>
                          <a:cs typeface="+mn-cs"/>
                        </a:rPr>
                        <a:t>, etc.)</a:t>
                      </a:r>
                      <a:endParaRPr lang="en-US" sz="1200" b="0" dirty="0"/>
                    </a:p>
                  </a:txBody>
                  <a:tcPr/>
                </a:tc>
                <a:extLst>
                  <a:ext uri="{0D108BD9-81ED-4DB2-BD59-A6C34878D82A}">
                    <a16:rowId xmlns:a16="http://schemas.microsoft.com/office/drawing/2014/main" xmlns="" val="2889134961"/>
                  </a:ext>
                </a:extLst>
              </a:tr>
              <a:tr h="295479">
                <a:tc>
                  <a:txBody>
                    <a:bodyPr/>
                    <a:lstStyle/>
                    <a:p>
                      <a:r>
                        <a:rPr lang="en-US" sz="1200" b="0" kern="1200" dirty="0" err="1" smtClean="0">
                          <a:solidFill>
                            <a:schemeClr val="dk1"/>
                          </a:solidFill>
                          <a:effectLst/>
                          <a:latin typeface="+mn-lt"/>
                          <a:ea typeface="+mn-ea"/>
                          <a:cs typeface="+mn-cs"/>
                        </a:rPr>
                        <a:t>OutputZIP</a:t>
                      </a:r>
                      <a:endParaRPr lang="en-US" sz="1200" b="0" dirty="0"/>
                    </a:p>
                  </a:txBody>
                  <a:tcPr/>
                </a:tc>
                <a:tc>
                  <a:txBody>
                    <a:bodyPr/>
                    <a:lstStyle/>
                    <a:p>
                      <a:r>
                        <a:rPr lang="en-US" sz="1200" b="0" dirty="0" smtClean="0"/>
                        <a:t>Divide audio into a zip file</a:t>
                      </a:r>
                      <a:r>
                        <a:rPr lang="en-US" sz="1200" b="0" baseline="0" dirty="0" smtClean="0"/>
                        <a:t> of contiguous audio files.</a:t>
                      </a:r>
                      <a:endParaRPr lang="en-US" sz="1200" b="0" dirty="0"/>
                    </a:p>
                  </a:txBody>
                  <a:tcPr/>
                </a:tc>
                <a:extLst>
                  <a:ext uri="{0D108BD9-81ED-4DB2-BD59-A6C34878D82A}">
                    <a16:rowId xmlns:a16="http://schemas.microsoft.com/office/drawing/2014/main" xmlns="" val="1786854159"/>
                  </a:ext>
                </a:extLst>
              </a:tr>
            </a:tbl>
          </a:graphicData>
        </a:graphic>
      </p:graphicFrame>
      <p:sp>
        <p:nvSpPr>
          <p:cNvPr id="5" name="TextBox 4">
            <a:extLst>
              <a:ext uri="{FF2B5EF4-FFF2-40B4-BE49-F238E27FC236}">
                <a16:creationId xmlns:a16="http://schemas.microsoft.com/office/drawing/2014/main" xmlns="" id="{C9B23D03-0B38-4706-B350-DA2A1E8BCBEA}"/>
              </a:ext>
            </a:extLst>
          </p:cNvPr>
          <p:cNvSpPr txBox="1"/>
          <p:nvPr/>
        </p:nvSpPr>
        <p:spPr>
          <a:xfrm>
            <a:off x="423644" y="878696"/>
            <a:ext cx="2764173" cy="369332"/>
          </a:xfrm>
          <a:prstGeom prst="rect">
            <a:avLst/>
          </a:prstGeom>
          <a:noFill/>
        </p:spPr>
        <p:txBody>
          <a:bodyPr wrap="square" rtlCol="0">
            <a:spAutoFit/>
          </a:bodyPr>
          <a:lstStyle/>
          <a:p>
            <a:r>
              <a:rPr lang="en-US" b="1" dirty="0" smtClean="0"/>
              <a:t>Audio</a:t>
            </a:r>
            <a:endParaRPr lang="en-US" b="1" dirty="0"/>
          </a:p>
        </p:txBody>
      </p:sp>
      <p:sp>
        <p:nvSpPr>
          <p:cNvPr id="7" name="TextBox 6"/>
          <p:cNvSpPr txBox="1"/>
          <p:nvPr/>
        </p:nvSpPr>
        <p:spPr>
          <a:xfrm>
            <a:off x="586128" y="3972349"/>
            <a:ext cx="8042975" cy="1384995"/>
          </a:xfrm>
          <a:prstGeom prst="rect">
            <a:avLst/>
          </a:prstGeom>
          <a:noFill/>
        </p:spPr>
        <p:txBody>
          <a:bodyPr wrap="square" rtlCol="0">
            <a:spAutoFit/>
          </a:bodyPr>
          <a:lstStyle/>
          <a:p>
            <a:r>
              <a:rPr lang="en-US" sz="1200" dirty="0" smtClean="0"/>
              <a:t>Audio Sequence File supports Zip to Audio conversions.  The zip file contains a set of audio files labeled alpha-numerical and stored in ordered of appearance.  The sequence file two columns: time stamp (HH:MM:SS.MMMMMM) and audio file name (in the zip file).   The sequence file determines how the audio file is assembled from the parts.  Rules:</a:t>
            </a:r>
          </a:p>
          <a:p>
            <a:pPr marL="342900" indent="-342900">
              <a:buAutoNum type="arabicParenBoth"/>
            </a:pPr>
            <a:r>
              <a:rPr lang="en-US" sz="1200" dirty="0" smtClean="0"/>
              <a:t>A gab is silence</a:t>
            </a:r>
          </a:p>
          <a:p>
            <a:pPr marL="342900" indent="-342900">
              <a:buAutoNum type="arabicParenBoth"/>
            </a:pPr>
            <a:r>
              <a:rPr lang="en-US" sz="1200" dirty="0" smtClean="0"/>
              <a:t>The next element in a sequence can overlap (overwrite) the end of another sequence.</a:t>
            </a:r>
          </a:p>
          <a:p>
            <a:pPr marL="342900" indent="-342900">
              <a:buAutoNum type="arabicParenBoth"/>
            </a:pPr>
            <a:r>
              <a:rPr lang="en-US" sz="1200" dirty="0" smtClean="0"/>
              <a:t>The last wav can be clipped.</a:t>
            </a:r>
          </a:p>
        </p:txBody>
      </p:sp>
      <p:sp>
        <p:nvSpPr>
          <p:cNvPr id="8" name="Rectangle 7"/>
          <p:cNvSpPr/>
          <p:nvPr/>
        </p:nvSpPr>
        <p:spPr bwMode="auto">
          <a:xfrm>
            <a:off x="716378" y="5518958"/>
            <a:ext cx="830348" cy="130241"/>
          </a:xfrm>
          <a:prstGeom prst="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9" name="Rectangle 8"/>
          <p:cNvSpPr/>
          <p:nvPr/>
        </p:nvSpPr>
        <p:spPr bwMode="auto">
          <a:xfrm>
            <a:off x="722246" y="5671358"/>
            <a:ext cx="830348" cy="13024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0" name="Rectangle 9"/>
          <p:cNvSpPr/>
          <p:nvPr/>
        </p:nvSpPr>
        <p:spPr bwMode="auto">
          <a:xfrm>
            <a:off x="722249" y="5834158"/>
            <a:ext cx="830348" cy="130241"/>
          </a:xfrm>
          <a:prstGeom prst="rect">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1" name="Rectangle 10"/>
          <p:cNvSpPr/>
          <p:nvPr/>
        </p:nvSpPr>
        <p:spPr bwMode="auto">
          <a:xfrm>
            <a:off x="728120" y="5986558"/>
            <a:ext cx="830348" cy="130241"/>
          </a:xfrm>
          <a:prstGeom prst="rect">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2" name="Rectangle 11"/>
          <p:cNvSpPr/>
          <p:nvPr/>
        </p:nvSpPr>
        <p:spPr bwMode="auto">
          <a:xfrm>
            <a:off x="728120" y="6133078"/>
            <a:ext cx="830348" cy="130241"/>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3" name="Rectangle 12"/>
          <p:cNvSpPr/>
          <p:nvPr/>
        </p:nvSpPr>
        <p:spPr bwMode="auto">
          <a:xfrm>
            <a:off x="1764276" y="5335356"/>
            <a:ext cx="830348" cy="130241"/>
          </a:xfrm>
          <a:prstGeom prst="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4" name="Rectangle 13"/>
          <p:cNvSpPr/>
          <p:nvPr/>
        </p:nvSpPr>
        <p:spPr bwMode="auto">
          <a:xfrm>
            <a:off x="2079490" y="5335356"/>
            <a:ext cx="830348" cy="13024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5" name="Rectangle 14"/>
          <p:cNvSpPr/>
          <p:nvPr/>
        </p:nvSpPr>
        <p:spPr bwMode="auto">
          <a:xfrm>
            <a:off x="3186623" y="5335356"/>
            <a:ext cx="830348" cy="130241"/>
          </a:xfrm>
          <a:prstGeom prst="rect">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6" name="Rectangle 15"/>
          <p:cNvSpPr/>
          <p:nvPr/>
        </p:nvSpPr>
        <p:spPr bwMode="auto">
          <a:xfrm>
            <a:off x="3485557" y="5335356"/>
            <a:ext cx="830348" cy="130241"/>
          </a:xfrm>
          <a:prstGeom prst="rect">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7" name="Rectangle 16"/>
          <p:cNvSpPr/>
          <p:nvPr/>
        </p:nvSpPr>
        <p:spPr bwMode="auto">
          <a:xfrm>
            <a:off x="3691340" y="5335356"/>
            <a:ext cx="830348" cy="13024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8" name="Rectangle 17"/>
          <p:cNvSpPr/>
          <p:nvPr/>
        </p:nvSpPr>
        <p:spPr bwMode="auto">
          <a:xfrm>
            <a:off x="4543844" y="5335356"/>
            <a:ext cx="830348" cy="130241"/>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9" name="Rectangle 18"/>
          <p:cNvSpPr/>
          <p:nvPr/>
        </p:nvSpPr>
        <p:spPr bwMode="auto">
          <a:xfrm>
            <a:off x="5097409" y="5335356"/>
            <a:ext cx="830348" cy="130241"/>
          </a:xfrm>
          <a:prstGeom prst="rect">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31" name="Bent-Up Arrow 30"/>
          <p:cNvSpPr/>
          <p:nvPr/>
        </p:nvSpPr>
        <p:spPr bwMode="auto">
          <a:xfrm>
            <a:off x="1970040" y="5518960"/>
            <a:ext cx="2067729" cy="472123"/>
          </a:xfrm>
          <a:prstGeom prst="bentUpArrow">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794238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Slide Number Placeholder 2"/>
          <p:cNvSpPr>
            <a:spLocks noGrp="1"/>
          </p:cNvSpPr>
          <p:nvPr>
            <p:ph type="sldNum" sz="quarter" idx="12"/>
          </p:nvPr>
        </p:nvSpPr>
        <p:spPr/>
        <p:txBody>
          <a:bodyPr/>
          <a:lstStyle/>
          <a:p>
            <a:fld id="{0B6825B9-5EF3-4D61-85E6-7A556E07D9C3}" type="slidenum">
              <a:rPr lang="en-US" smtClean="0"/>
              <a:t>68</a:t>
            </a:fld>
            <a:endParaRPr lang="en-US"/>
          </a:p>
        </p:txBody>
      </p:sp>
      <p:sp>
        <p:nvSpPr>
          <p:cNvPr id="6" name="TextBox 5">
            <a:extLst>
              <a:ext uri="{FF2B5EF4-FFF2-40B4-BE49-F238E27FC236}">
                <a16:creationId xmlns:a16="http://schemas.microsoft.com/office/drawing/2014/main" xmlns="" id="{A6105B33-511F-49DF-812B-C2846CB46875}"/>
              </a:ext>
            </a:extLst>
          </p:cNvPr>
          <p:cNvSpPr txBox="1"/>
          <p:nvPr/>
        </p:nvSpPr>
        <p:spPr>
          <a:xfrm>
            <a:off x="329045" y="1395731"/>
            <a:ext cx="8485910" cy="1077218"/>
          </a:xfrm>
          <a:prstGeom prst="rect">
            <a:avLst/>
          </a:prstGeom>
          <a:noFill/>
        </p:spPr>
        <p:txBody>
          <a:bodyPr wrap="square" rtlCol="0">
            <a:spAutoFit/>
          </a:bodyPr>
          <a:lstStyle/>
          <a:p>
            <a:r>
              <a:rPr lang="en-US" sz="1600" dirty="0" smtClean="0"/>
              <a:t>Collections are zip files with mixed content.  The content may help derive a full image or contain a full imag</a:t>
            </a:r>
            <a:r>
              <a:rPr lang="en-US" sz="1600" dirty="0" smtClean="0"/>
              <a:t>e.  The name of the collection is &lt;collection&gt;.&lt;collection type&gt;.zip.</a:t>
            </a:r>
          </a:p>
          <a:p>
            <a:r>
              <a:rPr lang="en-US" sz="1600" dirty="0" smtClean="0"/>
              <a:t>Collection type is associated with the application (e.g. </a:t>
            </a:r>
            <a:r>
              <a:rPr lang="en-US" sz="1600" dirty="0" err="1" smtClean="0"/>
              <a:t>nextview</a:t>
            </a:r>
            <a:r>
              <a:rPr lang="en-US" sz="1600" dirty="0" smtClean="0"/>
              <a:t>); it is not media format indication..</a:t>
            </a:r>
            <a:endParaRPr lang="en-US" sz="1600" dirty="0"/>
          </a:p>
        </p:txBody>
      </p:sp>
      <p:graphicFrame>
        <p:nvGraphicFramePr>
          <p:cNvPr id="4" name="Table 3">
            <a:extLst>
              <a:ext uri="{FF2B5EF4-FFF2-40B4-BE49-F238E27FC236}">
                <a16:creationId xmlns:a16="http://schemas.microsoft.com/office/drawing/2014/main" xmlns="" id="{8CF3A8F5-6C49-40DA-B611-D2AEDC9D0012}"/>
              </a:ext>
            </a:extLst>
          </p:cNvPr>
          <p:cNvGraphicFramePr>
            <a:graphicFrameLocks noGrp="1"/>
          </p:cNvGraphicFramePr>
          <p:nvPr>
            <p:extLst>
              <p:ext uri="{D42A27DB-BD31-4B8C-83A1-F6EECF244321}">
                <p14:modId xmlns:p14="http://schemas.microsoft.com/office/powerpoint/2010/main" val="158434390"/>
              </p:ext>
            </p:extLst>
          </p:nvPr>
        </p:nvGraphicFramePr>
        <p:xfrm>
          <a:off x="371646" y="2593282"/>
          <a:ext cx="8368146" cy="590958"/>
        </p:xfrm>
        <a:graphic>
          <a:graphicData uri="http://schemas.openxmlformats.org/drawingml/2006/table">
            <a:tbl>
              <a:tblPr firstRow="1" bandRow="1">
                <a:tableStyleId>{5C22544A-7EE6-4342-B048-85BDC9FD1C3A}</a:tableStyleId>
              </a:tblPr>
              <a:tblGrid>
                <a:gridCol w="4184073">
                  <a:extLst>
                    <a:ext uri="{9D8B030D-6E8A-4147-A177-3AD203B41FA5}">
                      <a16:colId xmlns:a16="http://schemas.microsoft.com/office/drawing/2014/main" xmlns="" val="4048722694"/>
                    </a:ext>
                  </a:extLst>
                </a:gridCol>
                <a:gridCol w="4184073">
                  <a:extLst>
                    <a:ext uri="{9D8B030D-6E8A-4147-A177-3AD203B41FA5}">
                      <a16:colId xmlns:a16="http://schemas.microsoft.com/office/drawing/2014/main" xmlns="" val="2832590925"/>
                    </a:ext>
                  </a:extLst>
                </a:gridCol>
              </a:tblGrid>
              <a:tr h="295479">
                <a:tc>
                  <a:txBody>
                    <a:bodyPr/>
                    <a:lstStyle/>
                    <a:p>
                      <a:r>
                        <a:rPr lang="en-US" sz="1200" b="0" dirty="0" smtClean="0"/>
                        <a:t>Operation</a:t>
                      </a:r>
                      <a:endParaRPr lang="en-US" sz="1200" b="0" dirty="0"/>
                    </a:p>
                  </a:txBody>
                  <a:tcPr/>
                </a:tc>
                <a:tc>
                  <a:txBody>
                    <a:bodyPr/>
                    <a:lstStyle/>
                    <a:p>
                      <a:r>
                        <a:rPr lang="en-US" sz="1200" b="0" dirty="0"/>
                        <a:t>Description</a:t>
                      </a:r>
                    </a:p>
                  </a:txBody>
                  <a:tcPr/>
                </a:tc>
                <a:extLst>
                  <a:ext uri="{0D108BD9-81ED-4DB2-BD59-A6C34878D82A}">
                    <a16:rowId xmlns:a16="http://schemas.microsoft.com/office/drawing/2014/main" xmlns="" val="3494932124"/>
                  </a:ext>
                </a:extLst>
              </a:tr>
              <a:tr h="295479">
                <a:tc>
                  <a:txBody>
                    <a:bodyPr/>
                    <a:lstStyle/>
                    <a:p>
                      <a:r>
                        <a:rPr lang="en-US" sz="1200" b="0" dirty="0" err="1" smtClean="0"/>
                        <a:t>OutputFromZIP</a:t>
                      </a:r>
                      <a:endParaRPr lang="en-US" sz="1200" b="0" dirty="0"/>
                    </a:p>
                  </a:txBody>
                  <a:tcPr/>
                </a:tc>
                <a:tc>
                  <a:txBody>
                    <a:bodyPr/>
                    <a:lstStyle/>
                    <a:p>
                      <a:r>
                        <a:rPr lang="en-US" sz="1200" b="0" kern="1200" dirty="0" smtClean="0">
                          <a:solidFill>
                            <a:schemeClr val="dk1"/>
                          </a:solidFill>
                          <a:effectLst/>
                          <a:latin typeface="+mn-lt"/>
                          <a:ea typeface="+mn-ea"/>
                          <a:cs typeface="+mn-cs"/>
                        </a:rPr>
                        <a:t>Extract image</a:t>
                      </a:r>
                      <a:r>
                        <a:rPr lang="en-US" sz="1200" b="0" kern="1200" baseline="0" dirty="0" smtClean="0">
                          <a:solidFill>
                            <a:schemeClr val="dk1"/>
                          </a:solidFill>
                          <a:effectLst/>
                          <a:latin typeface="+mn-lt"/>
                          <a:ea typeface="+mn-ea"/>
                          <a:cs typeface="+mn-cs"/>
                        </a:rPr>
                        <a:t> from zip.</a:t>
                      </a:r>
                      <a:endParaRPr lang="en-US" sz="1200" b="0" dirty="0"/>
                    </a:p>
                  </a:txBody>
                  <a:tcPr/>
                </a:tc>
                <a:extLst>
                  <a:ext uri="{0D108BD9-81ED-4DB2-BD59-A6C34878D82A}">
                    <a16:rowId xmlns:a16="http://schemas.microsoft.com/office/drawing/2014/main" xmlns="" val="3652496496"/>
                  </a:ext>
                </a:extLst>
              </a:tr>
            </a:tbl>
          </a:graphicData>
        </a:graphic>
      </p:graphicFrame>
      <p:sp>
        <p:nvSpPr>
          <p:cNvPr id="5" name="TextBox 4">
            <a:extLst>
              <a:ext uri="{FF2B5EF4-FFF2-40B4-BE49-F238E27FC236}">
                <a16:creationId xmlns:a16="http://schemas.microsoft.com/office/drawing/2014/main" xmlns="" id="{C9B23D03-0B38-4706-B350-DA2A1E8BCBEA}"/>
              </a:ext>
            </a:extLst>
          </p:cNvPr>
          <p:cNvSpPr txBox="1"/>
          <p:nvPr/>
        </p:nvSpPr>
        <p:spPr>
          <a:xfrm>
            <a:off x="423644" y="878696"/>
            <a:ext cx="2764173" cy="369332"/>
          </a:xfrm>
          <a:prstGeom prst="rect">
            <a:avLst/>
          </a:prstGeom>
          <a:noFill/>
        </p:spPr>
        <p:txBody>
          <a:bodyPr wrap="square" rtlCol="0">
            <a:spAutoFit/>
          </a:bodyPr>
          <a:lstStyle/>
          <a:p>
            <a:r>
              <a:rPr lang="en-US" b="1" dirty="0" smtClean="0"/>
              <a:t>Collections</a:t>
            </a:r>
            <a:endParaRPr lang="en-US" b="1" dirty="0"/>
          </a:p>
        </p:txBody>
      </p:sp>
      <p:sp>
        <p:nvSpPr>
          <p:cNvPr id="8" name="Rectangle 7"/>
          <p:cNvSpPr/>
          <p:nvPr/>
        </p:nvSpPr>
        <p:spPr bwMode="auto">
          <a:xfrm>
            <a:off x="1025723" y="3956067"/>
            <a:ext cx="830348" cy="130241"/>
          </a:xfrm>
          <a:prstGeom prst="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9" name="Rectangle 8"/>
          <p:cNvSpPr/>
          <p:nvPr/>
        </p:nvSpPr>
        <p:spPr bwMode="auto">
          <a:xfrm>
            <a:off x="1031591" y="4108467"/>
            <a:ext cx="830348" cy="13024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0" name="Rectangle 9"/>
          <p:cNvSpPr/>
          <p:nvPr/>
        </p:nvSpPr>
        <p:spPr bwMode="auto">
          <a:xfrm>
            <a:off x="1031594" y="4271267"/>
            <a:ext cx="830348" cy="130241"/>
          </a:xfrm>
          <a:prstGeom prst="rect">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1" name="Rectangle 10"/>
          <p:cNvSpPr/>
          <p:nvPr/>
        </p:nvSpPr>
        <p:spPr bwMode="auto">
          <a:xfrm>
            <a:off x="1037465" y="4423667"/>
            <a:ext cx="830348" cy="130241"/>
          </a:xfrm>
          <a:prstGeom prst="rect">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2" name="Rectangle 11"/>
          <p:cNvSpPr/>
          <p:nvPr/>
        </p:nvSpPr>
        <p:spPr bwMode="auto">
          <a:xfrm>
            <a:off x="1037465" y="4570187"/>
            <a:ext cx="830348" cy="130241"/>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cxnSp>
        <p:nvCxnSpPr>
          <p:cNvPr id="21" name="Straight Arrow Connector 20"/>
          <p:cNvCxnSpPr/>
          <p:nvPr/>
        </p:nvCxnSpPr>
        <p:spPr bwMode="auto">
          <a:xfrm>
            <a:off x="2393355" y="4200271"/>
            <a:ext cx="169325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 name="Rectangle 22"/>
          <p:cNvSpPr/>
          <p:nvPr/>
        </p:nvSpPr>
        <p:spPr bwMode="auto">
          <a:xfrm>
            <a:off x="4537944" y="4114346"/>
            <a:ext cx="830348" cy="13024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2975134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Output</a:t>
            </a:r>
          </a:p>
        </p:txBody>
      </p:sp>
      <p:sp>
        <p:nvSpPr>
          <p:cNvPr id="3" name="Slide Number Placeholder 2"/>
          <p:cNvSpPr>
            <a:spLocks noGrp="1"/>
          </p:cNvSpPr>
          <p:nvPr>
            <p:ph type="sldNum" sz="quarter" idx="12"/>
          </p:nvPr>
        </p:nvSpPr>
        <p:spPr/>
        <p:txBody>
          <a:bodyPr/>
          <a:lstStyle/>
          <a:p>
            <a:fld id="{0B6825B9-5EF3-4D61-85E6-7A556E07D9C3}" type="slidenum">
              <a:rPr lang="en-US" smtClean="0"/>
              <a:t>69</a:t>
            </a:fld>
            <a:endParaRPr lang="en-US"/>
          </a:p>
        </p:txBody>
      </p:sp>
      <p:sp>
        <p:nvSpPr>
          <p:cNvPr id="4" name="TextBox 3"/>
          <p:cNvSpPr txBox="1"/>
          <p:nvPr/>
        </p:nvSpPr>
        <p:spPr>
          <a:xfrm>
            <a:off x="214504" y="1786613"/>
            <a:ext cx="2679525" cy="3970318"/>
          </a:xfrm>
          <a:prstGeom prst="rect">
            <a:avLst/>
          </a:prstGeom>
          <a:noFill/>
        </p:spPr>
        <p:txBody>
          <a:bodyPr wrap="square" rtlCol="0">
            <a:spAutoFit/>
          </a:bodyPr>
          <a:lstStyle/>
          <a:p>
            <a:r>
              <a:rPr lang="en-US" dirty="0"/>
              <a:t>IMAGES</a:t>
            </a:r>
          </a:p>
          <a:p>
            <a:pPr marL="285750" indent="-285750">
              <a:buFont typeface="Arial" panose="020B0604020202020204" pitchFamily="34" charset="0"/>
              <a:buChar char="•"/>
            </a:pPr>
            <a:r>
              <a:rPr lang="en-US" dirty="0" err="1"/>
              <a:t>OutputBmp</a:t>
            </a:r>
            <a:endParaRPr lang="en-US" dirty="0"/>
          </a:p>
          <a:p>
            <a:pPr marL="285750" indent="-285750">
              <a:buFont typeface="Arial" panose="020B0604020202020204" pitchFamily="34" charset="0"/>
              <a:buChar char="•"/>
            </a:pPr>
            <a:r>
              <a:rPr lang="en-US" dirty="0" err="1"/>
              <a:t>OutputPng</a:t>
            </a:r>
            <a:endParaRPr lang="en-US" dirty="0"/>
          </a:p>
          <a:p>
            <a:pPr marL="285750" indent="-285750">
              <a:buFont typeface="Arial" panose="020B0604020202020204" pitchFamily="34" charset="0"/>
              <a:buChar char="•"/>
            </a:pPr>
            <a:r>
              <a:rPr lang="en-US" dirty="0" err="1"/>
              <a:t>OutputTif</a:t>
            </a:r>
            <a:endParaRPr lang="en-US" dirty="0"/>
          </a:p>
          <a:p>
            <a:pPr marL="285750" indent="-285750">
              <a:buFont typeface="Arial" panose="020B0604020202020204" pitchFamily="34" charset="0"/>
              <a:buChar char="•"/>
            </a:pPr>
            <a:r>
              <a:rPr lang="en-US" dirty="0" err="1"/>
              <a:t>OutputNITF</a:t>
            </a:r>
            <a:endParaRPr lang="en-US" dirty="0"/>
          </a:p>
          <a:p>
            <a:pPr marL="285750" indent="-285750">
              <a:buFont typeface="Arial" panose="020B0604020202020204" pitchFamily="34" charset="0"/>
              <a:buChar char="•"/>
            </a:pPr>
            <a:r>
              <a:rPr lang="en-US" dirty="0" err="1"/>
              <a:t>OutputDng</a:t>
            </a:r>
            <a:endParaRPr lang="en-US" dirty="0"/>
          </a:p>
          <a:p>
            <a:pPr marL="285750" indent="-285750">
              <a:buFont typeface="Arial" panose="020B0604020202020204" pitchFamily="34" charset="0"/>
              <a:buChar char="•"/>
            </a:pPr>
            <a:r>
              <a:rPr lang="en-US" dirty="0" err="1"/>
              <a:t>OutputPDF</a:t>
            </a:r>
            <a:endParaRPr lang="en-US" dirty="0"/>
          </a:p>
          <a:p>
            <a:pPr marL="285750" indent="-285750">
              <a:buFont typeface="Arial" panose="020B0604020202020204" pitchFamily="34" charset="0"/>
              <a:buChar char="•"/>
            </a:pPr>
            <a:r>
              <a:rPr lang="en-US" dirty="0" err="1"/>
              <a:t>OutputCopy</a:t>
            </a:r>
            <a:endParaRPr lang="en-US" dirty="0"/>
          </a:p>
          <a:p>
            <a:pPr marL="285750" indent="-285750">
              <a:buFont typeface="Arial" panose="020B0604020202020204" pitchFamily="34" charset="0"/>
              <a:buChar char="•"/>
            </a:pPr>
            <a:r>
              <a:rPr lang="en-US" dirty="0"/>
              <a:t>OutputJp2</a:t>
            </a:r>
          </a:p>
          <a:p>
            <a:pPr marL="285750" indent="-285750">
              <a:buFont typeface="Arial" panose="020B0604020202020204" pitchFamily="34" charset="0"/>
              <a:buChar char="•"/>
            </a:pPr>
            <a:r>
              <a:rPr lang="en-US" dirty="0" err="1"/>
              <a:t>OutputJpg</a:t>
            </a:r>
            <a:endParaRPr lang="en-US" dirty="0"/>
          </a:p>
          <a:p>
            <a:pPr marL="285750" indent="-285750">
              <a:buFont typeface="Arial" panose="020B0604020202020204" pitchFamily="34" charset="0"/>
              <a:buChar char="•"/>
            </a:pPr>
            <a:r>
              <a:rPr lang="en-US" dirty="0" err="1"/>
              <a:t>OutputHEIC</a:t>
            </a:r>
            <a:endParaRPr lang="en-US" dirty="0"/>
          </a:p>
          <a:p>
            <a:pPr marL="285750" indent="-285750">
              <a:buFont typeface="Arial" panose="020B0604020202020204" pitchFamily="34" charset="0"/>
              <a:buChar char="•"/>
            </a:pPr>
            <a:r>
              <a:rPr lang="en-US" dirty="0" err="1"/>
              <a:t>OutputPng</a:t>
            </a:r>
            <a:r>
              <a:rPr lang="en-US" dirty="0"/>
              <a:t>::</a:t>
            </a:r>
            <a:r>
              <a:rPr lang="en-US" dirty="0" err="1"/>
              <a:t>Bitdepth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p:cNvSpPr txBox="1"/>
          <p:nvPr/>
        </p:nvSpPr>
        <p:spPr>
          <a:xfrm>
            <a:off x="4733991" y="2016619"/>
            <a:ext cx="3909849" cy="92333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r>
              <a:rPr lang="en-US" b="1" dirty="0">
                <a:solidFill>
                  <a:schemeClr val="tx1"/>
                </a:solidFill>
              </a:rPr>
              <a:t>Most operations do not allow for change in file type, use these operations to do so.</a:t>
            </a:r>
          </a:p>
        </p:txBody>
      </p:sp>
      <p:sp>
        <p:nvSpPr>
          <p:cNvPr id="6" name="TextBox 5">
            <a:extLst>
              <a:ext uri="{FF2B5EF4-FFF2-40B4-BE49-F238E27FC236}">
                <a16:creationId xmlns:a16="http://schemas.microsoft.com/office/drawing/2014/main" xmlns="" id="{A6105B33-511F-49DF-812B-C2846CB46875}"/>
              </a:ext>
            </a:extLst>
          </p:cNvPr>
          <p:cNvSpPr txBox="1"/>
          <p:nvPr/>
        </p:nvSpPr>
        <p:spPr>
          <a:xfrm>
            <a:off x="270163" y="942726"/>
            <a:ext cx="8485910" cy="830997"/>
          </a:xfrm>
          <a:prstGeom prst="rect">
            <a:avLst/>
          </a:prstGeom>
          <a:noFill/>
        </p:spPr>
        <p:txBody>
          <a:bodyPr wrap="square" rtlCol="0">
            <a:spAutoFit/>
          </a:bodyPr>
          <a:lstStyle/>
          <a:p>
            <a:r>
              <a:rPr lang="en-US" sz="1600" dirty="0"/>
              <a:t>When no other changes have been made, but there was a change in the file type use the following conversion.</a:t>
            </a:r>
          </a:p>
          <a:p>
            <a:r>
              <a:rPr lang="en-US" sz="1600" dirty="0"/>
              <a:t>Choose the option that represents the file type that the node was converted to:</a:t>
            </a:r>
          </a:p>
        </p:txBody>
      </p:sp>
      <p:sp>
        <p:nvSpPr>
          <p:cNvPr id="7" name="TextBox 6">
            <a:extLst>
              <a:ext uri="{FF2B5EF4-FFF2-40B4-BE49-F238E27FC236}">
                <a16:creationId xmlns:a16="http://schemas.microsoft.com/office/drawing/2014/main" xmlns="" id="{B0ACBEF6-F7D3-4A1C-B68D-3F3F02611421}"/>
              </a:ext>
            </a:extLst>
          </p:cNvPr>
          <p:cNvSpPr txBox="1"/>
          <p:nvPr/>
        </p:nvSpPr>
        <p:spPr>
          <a:xfrm>
            <a:off x="367145" y="5468975"/>
            <a:ext cx="8485910" cy="830997"/>
          </a:xfrm>
          <a:prstGeom prst="rect">
            <a:avLst/>
          </a:prstGeom>
          <a:noFill/>
        </p:spPr>
        <p:txBody>
          <a:bodyPr wrap="square" rtlCol="0" anchor="t">
            <a:spAutoFit/>
          </a:bodyPr>
          <a:lstStyle/>
          <a:p>
            <a:r>
              <a:rPr lang="en-US" sz="1600" dirty="0"/>
              <a:t>If no changes were made and only a copy of the file was made, choose Output Copy.</a:t>
            </a:r>
          </a:p>
          <a:p>
            <a:endParaRPr lang="en-US" sz="1600" dirty="0">
              <a:cs typeface="Arial"/>
            </a:endParaRPr>
          </a:p>
          <a:p>
            <a:r>
              <a:rPr lang="en-US" sz="1600" dirty="0"/>
              <a:t>Always include the XMP file if available.</a:t>
            </a:r>
          </a:p>
        </p:txBody>
      </p:sp>
      <p:sp>
        <p:nvSpPr>
          <p:cNvPr id="8" name="TextBox 7">
            <a:extLst>
              <a:ext uri="{FF2B5EF4-FFF2-40B4-BE49-F238E27FC236}">
                <a16:creationId xmlns:a16="http://schemas.microsoft.com/office/drawing/2014/main" xmlns="" id="{963BAEAE-24C5-4EB9-B6DB-7543DC730B6C}"/>
              </a:ext>
            </a:extLst>
          </p:cNvPr>
          <p:cNvSpPr txBox="1"/>
          <p:nvPr/>
        </p:nvSpPr>
        <p:spPr>
          <a:xfrm>
            <a:off x="2881796" y="1787195"/>
            <a:ext cx="1999550" cy="2308324"/>
          </a:xfrm>
          <a:prstGeom prst="rect">
            <a:avLst/>
          </a:prstGeom>
          <a:noFill/>
        </p:spPr>
        <p:txBody>
          <a:bodyPr wrap="square" rtlCol="0">
            <a:spAutoFit/>
          </a:bodyPr>
          <a:lstStyle/>
          <a:p>
            <a:r>
              <a:rPr lang="en-US" dirty="0"/>
              <a:t>VIDEO</a:t>
            </a:r>
          </a:p>
          <a:p>
            <a:pPr marL="285750" indent="-285750">
              <a:buFont typeface="Arial" panose="020B0604020202020204" pitchFamily="34" charset="0"/>
              <a:buChar char="•"/>
            </a:pPr>
            <a:r>
              <a:rPr lang="en-US" dirty="0"/>
              <a:t>OutputMP4</a:t>
            </a:r>
          </a:p>
          <a:p>
            <a:pPr marL="285750" indent="-285750">
              <a:buFont typeface="Arial" panose="020B0604020202020204" pitchFamily="34" charset="0"/>
              <a:buChar char="•"/>
            </a:pPr>
            <a:r>
              <a:rPr lang="en-US" dirty="0" err="1"/>
              <a:t>OutputMOV</a:t>
            </a:r>
            <a:endParaRPr lang="en-US" dirty="0"/>
          </a:p>
          <a:p>
            <a:pPr marL="285750" indent="-285750">
              <a:buFont typeface="Arial" panose="020B0604020202020204" pitchFamily="34" charset="0"/>
              <a:buChar char="•"/>
            </a:pPr>
            <a:r>
              <a:rPr lang="en-US" dirty="0" err="1"/>
              <a:t>OutputXVID</a:t>
            </a:r>
            <a:endParaRPr lang="en-US" dirty="0"/>
          </a:p>
          <a:p>
            <a:pPr marL="285750" indent="-285750">
              <a:buFont typeface="Arial" panose="020B0604020202020204" pitchFamily="34" charset="0"/>
              <a:buChar char="•"/>
            </a:pPr>
            <a:r>
              <a:rPr lang="en-US" dirty="0" err="1"/>
              <a:t>OutputAVI</a:t>
            </a:r>
            <a:endParaRPr lang="en-US" dirty="0"/>
          </a:p>
          <a:p>
            <a:pPr marL="285750" indent="-285750">
              <a:buFont typeface="Arial" panose="020B0604020202020204" pitchFamily="34" charset="0"/>
              <a:buChar char="•"/>
            </a:pPr>
            <a:r>
              <a:rPr lang="en-US" dirty="0"/>
              <a:t>Outputm4</a:t>
            </a:r>
          </a:p>
          <a:p>
            <a:pPr marL="285750" indent="-285750">
              <a:buFont typeface="Arial" panose="020B0604020202020204" pitchFamily="34" charset="0"/>
              <a:buChar char="•"/>
            </a:pPr>
            <a:r>
              <a:rPr lang="en-US" dirty="0" err="1"/>
              <a:t>OutputCopy</a:t>
            </a:r>
            <a:endParaRPr lang="en-US" dirty="0"/>
          </a:p>
          <a:p>
            <a:pPr marL="285750" indent="-285750">
              <a:buFont typeface="Arial" panose="020B0604020202020204" pitchFamily="34" charset="0"/>
              <a:buChar char="•"/>
            </a:pPr>
            <a:r>
              <a:rPr lang="en-US" dirty="0" err="1"/>
              <a:t>OutputMosaic</a:t>
            </a:r>
            <a:endParaRPr lang="en-US" dirty="0"/>
          </a:p>
        </p:txBody>
      </p:sp>
      <p:sp>
        <p:nvSpPr>
          <p:cNvPr id="9" name="TextBox 8">
            <a:extLst>
              <a:ext uri="{FF2B5EF4-FFF2-40B4-BE49-F238E27FC236}">
                <a16:creationId xmlns:a16="http://schemas.microsoft.com/office/drawing/2014/main" xmlns="" id="{963BAEAE-24C5-4EB9-B6DB-7543DC730B6C}"/>
              </a:ext>
            </a:extLst>
          </p:cNvPr>
          <p:cNvSpPr txBox="1"/>
          <p:nvPr/>
        </p:nvSpPr>
        <p:spPr>
          <a:xfrm>
            <a:off x="2969070" y="4104851"/>
            <a:ext cx="3380647" cy="1477328"/>
          </a:xfrm>
          <a:prstGeom prst="rect">
            <a:avLst/>
          </a:prstGeom>
          <a:noFill/>
        </p:spPr>
        <p:txBody>
          <a:bodyPr wrap="square" rtlCol="0">
            <a:spAutoFit/>
          </a:bodyPr>
          <a:lstStyle/>
          <a:p>
            <a:r>
              <a:rPr lang="en-US" dirty="0" smtClean="0"/>
              <a:t>Audio/Video</a:t>
            </a:r>
            <a:endParaRPr lang="en-US" dirty="0"/>
          </a:p>
          <a:p>
            <a:pPr marL="285750" indent="-285750">
              <a:buFont typeface="Arial" panose="020B0604020202020204" pitchFamily="34" charset="0"/>
              <a:buChar char="•"/>
            </a:pPr>
            <a:r>
              <a:rPr lang="en-US" dirty="0" err="1" smtClean="0"/>
              <a:t>OutputAudioPCM</a:t>
            </a:r>
            <a:endParaRPr lang="en-US" dirty="0" smtClean="0"/>
          </a:p>
          <a:p>
            <a:pPr marL="285750" indent="-285750">
              <a:buFont typeface="Arial" panose="020B0604020202020204" pitchFamily="34" charset="0"/>
              <a:buChar char="•"/>
            </a:pPr>
            <a:r>
              <a:rPr lang="en-US" dirty="0" err="1" smtClean="0"/>
              <a:t>OutputAudioCompressed</a:t>
            </a:r>
            <a:endParaRPr lang="en-US" dirty="0" smtClean="0"/>
          </a:p>
          <a:p>
            <a:pPr marL="285750" indent="-285750">
              <a:buFont typeface="Arial" panose="020B0604020202020204" pitchFamily="34" charset="0"/>
              <a:buChar char="•"/>
            </a:pPr>
            <a:r>
              <a:rPr lang="en-US" dirty="0" err="1"/>
              <a:t>OutputZIP</a:t>
            </a:r>
            <a:endParaRPr lang="en-US" dirty="0" smtClean="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xmlns="" id="{963BAEAE-24C5-4EB9-B6DB-7543DC730B6C}"/>
              </a:ext>
            </a:extLst>
          </p:cNvPr>
          <p:cNvSpPr txBox="1"/>
          <p:nvPr/>
        </p:nvSpPr>
        <p:spPr>
          <a:xfrm>
            <a:off x="5010104" y="3052521"/>
            <a:ext cx="3380647" cy="923330"/>
          </a:xfrm>
          <a:prstGeom prst="rect">
            <a:avLst/>
          </a:prstGeom>
          <a:noFill/>
        </p:spPr>
        <p:txBody>
          <a:bodyPr wrap="square" rtlCol="0">
            <a:spAutoFit/>
          </a:bodyPr>
          <a:lstStyle/>
          <a:p>
            <a:r>
              <a:rPr lang="en-US" dirty="0" smtClean="0"/>
              <a:t>Collections</a:t>
            </a:r>
            <a:endParaRPr lang="en-US" dirty="0"/>
          </a:p>
          <a:p>
            <a:pPr marL="285750" indent="-285750">
              <a:buFont typeface="Arial" panose="020B0604020202020204" pitchFamily="34" charset="0"/>
              <a:buChar char="•"/>
            </a:pPr>
            <a:r>
              <a:rPr lang="en-US" dirty="0" err="1" smtClean="0"/>
              <a:t>OutputFromZIP</a:t>
            </a: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9365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AntiForensic</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7</a:t>
            </a:fld>
            <a:endParaRPr lang="en-US"/>
          </a:p>
        </p:txBody>
      </p:sp>
      <p:graphicFrame>
        <p:nvGraphicFramePr>
          <p:cNvPr id="4" name="Table 3">
            <a:extLst>
              <a:ext uri="{FF2B5EF4-FFF2-40B4-BE49-F238E27FC236}">
                <a16:creationId xmlns:a16="http://schemas.microsoft.com/office/drawing/2014/main" xmlns="" id="{9C50F77F-DC51-4A1C-B12F-4D36032A51B3}"/>
              </a:ext>
            </a:extLst>
          </p:cNvPr>
          <p:cNvGraphicFramePr>
            <a:graphicFrameLocks noGrp="1"/>
          </p:cNvGraphicFramePr>
          <p:nvPr>
            <p:extLst>
              <p:ext uri="{D42A27DB-BD31-4B8C-83A1-F6EECF244321}">
                <p14:modId xmlns:p14="http://schemas.microsoft.com/office/powerpoint/2010/main" val="99263562"/>
              </p:ext>
            </p:extLst>
          </p:nvPr>
        </p:nvGraphicFramePr>
        <p:xfrm>
          <a:off x="298450" y="872485"/>
          <a:ext cx="8451850" cy="5513470"/>
        </p:xfrm>
        <a:graphic>
          <a:graphicData uri="http://schemas.openxmlformats.org/drawingml/2006/table">
            <a:tbl>
              <a:tblPr firstRow="1" bandRow="1">
                <a:tableStyleId>{5C22544A-7EE6-4342-B048-85BDC9FD1C3A}</a:tableStyleId>
              </a:tblPr>
              <a:tblGrid>
                <a:gridCol w="4225925">
                  <a:extLst>
                    <a:ext uri="{9D8B030D-6E8A-4147-A177-3AD203B41FA5}">
                      <a16:colId xmlns:a16="http://schemas.microsoft.com/office/drawing/2014/main" xmlns="" val="3494022156"/>
                    </a:ext>
                  </a:extLst>
                </a:gridCol>
                <a:gridCol w="4225925">
                  <a:extLst>
                    <a:ext uri="{9D8B030D-6E8A-4147-A177-3AD203B41FA5}">
                      <a16:colId xmlns:a16="http://schemas.microsoft.com/office/drawing/2014/main" xmlns="" val="102713233"/>
                    </a:ext>
                  </a:extLst>
                </a:gridCol>
              </a:tblGrid>
              <a:tr h="265898">
                <a:tc>
                  <a:txBody>
                    <a:bodyPr/>
                    <a:lstStyle/>
                    <a:p>
                      <a:r>
                        <a:rPr lang="en-US" sz="1100" dirty="0"/>
                        <a:t>Operation Name</a:t>
                      </a:r>
                    </a:p>
                  </a:txBody>
                  <a:tcPr/>
                </a:tc>
                <a:tc>
                  <a:txBody>
                    <a:bodyPr/>
                    <a:lstStyle/>
                    <a:p>
                      <a:r>
                        <a:rPr lang="en-US" sz="1100"/>
                        <a:t>Description</a:t>
                      </a:r>
                    </a:p>
                  </a:txBody>
                  <a:tcPr/>
                </a:tc>
                <a:extLst>
                  <a:ext uri="{0D108BD9-81ED-4DB2-BD59-A6C34878D82A}">
                    <a16:rowId xmlns:a16="http://schemas.microsoft.com/office/drawing/2014/main" xmlns="" val="847718300"/>
                  </a:ext>
                </a:extLst>
              </a:tr>
              <a:tr h="265898">
                <a:tc>
                  <a:txBody>
                    <a:bodyPr/>
                    <a:lstStyle/>
                    <a:p>
                      <a:r>
                        <a:rPr lang="en-US" sz="1100"/>
                        <a:t>Add Camera Model</a:t>
                      </a:r>
                    </a:p>
                  </a:txBody>
                  <a:tcPr/>
                </a:tc>
                <a:tc>
                  <a:txBody>
                    <a:bodyPr/>
                    <a:lstStyle/>
                    <a:p>
                      <a:r>
                        <a:rPr lang="en-US" sz="1100"/>
                        <a:t>Copy Metadata information from a source</a:t>
                      </a:r>
                    </a:p>
                  </a:txBody>
                  <a:tcPr/>
                </a:tc>
                <a:extLst>
                  <a:ext uri="{0D108BD9-81ED-4DB2-BD59-A6C34878D82A}">
                    <a16:rowId xmlns:a16="http://schemas.microsoft.com/office/drawing/2014/main" xmlns="" val="425515670"/>
                  </a:ext>
                </a:extLst>
              </a:tr>
              <a:tr h="265898">
                <a:tc>
                  <a:txBody>
                    <a:bodyPr/>
                    <a:lstStyle/>
                    <a:p>
                      <a:r>
                        <a:rPr lang="en-US" sz="1100" err="1"/>
                        <a:t>AntiForensicCopyExif</a:t>
                      </a:r>
                      <a:endParaRPr lang="en-US" sz="1100"/>
                    </a:p>
                  </a:txBody>
                  <a:tcPr/>
                </a:tc>
                <a:tc>
                  <a:txBody>
                    <a:bodyPr/>
                    <a:lstStyle/>
                    <a:p>
                      <a:r>
                        <a:rPr lang="en-US" sz="1100"/>
                        <a:t>Copy metadata information from a source</a:t>
                      </a:r>
                    </a:p>
                  </a:txBody>
                  <a:tcPr/>
                </a:tc>
                <a:extLst>
                  <a:ext uri="{0D108BD9-81ED-4DB2-BD59-A6C34878D82A}">
                    <a16:rowId xmlns:a16="http://schemas.microsoft.com/office/drawing/2014/main" xmlns="" val="1004912659"/>
                  </a:ext>
                </a:extLst>
              </a:tr>
              <a:tr h="265898">
                <a:tc>
                  <a:txBody>
                    <a:bodyPr/>
                    <a:lstStyle/>
                    <a:p>
                      <a:r>
                        <a:rPr lang="en-US" sz="1100" err="1"/>
                        <a:t>AntiForensicEditExif</a:t>
                      </a:r>
                      <a:endParaRPr lang="en-US" sz="1100"/>
                    </a:p>
                  </a:txBody>
                  <a:tcPr/>
                </a:tc>
                <a:tc>
                  <a:txBody>
                    <a:bodyPr/>
                    <a:lstStyle/>
                    <a:p>
                      <a:r>
                        <a:rPr lang="en-US" sz="1100"/>
                        <a:t>Alter image metadata</a:t>
                      </a:r>
                    </a:p>
                  </a:txBody>
                  <a:tcPr/>
                </a:tc>
                <a:extLst>
                  <a:ext uri="{0D108BD9-81ED-4DB2-BD59-A6C34878D82A}">
                    <a16:rowId xmlns:a16="http://schemas.microsoft.com/office/drawing/2014/main" xmlns="" val="3334165246"/>
                  </a:ext>
                </a:extLst>
              </a:tr>
              <a:tr h="452026">
                <a:tc>
                  <a:txBody>
                    <a:bodyPr/>
                    <a:lstStyle/>
                    <a:p>
                      <a:r>
                        <a:rPr lang="en-US" sz="1100" err="1"/>
                        <a:t>AntiForensicJPGCompression</a:t>
                      </a:r>
                      <a:endParaRPr lang="en-US" sz="1100"/>
                    </a:p>
                  </a:txBody>
                  <a:tcPr/>
                </a:tc>
                <a:tc>
                  <a:txBody>
                    <a:bodyPr/>
                    <a:lstStyle/>
                    <a:p>
                      <a:r>
                        <a:rPr lang="en-US" sz="1100"/>
                        <a:t>Use </a:t>
                      </a:r>
                      <a:r>
                        <a:rPr lang="en-US" sz="1100" err="1"/>
                        <a:t>quanitization</a:t>
                      </a:r>
                      <a:r>
                        <a:rPr lang="en-US" sz="1100"/>
                        <a:t> tables and </a:t>
                      </a:r>
                      <a:r>
                        <a:rPr lang="en-US" sz="1100" err="1"/>
                        <a:t>exif</a:t>
                      </a:r>
                      <a:r>
                        <a:rPr lang="en-US" sz="1100"/>
                        <a:t> data from a particular camera to save an image as JPG</a:t>
                      </a:r>
                    </a:p>
                  </a:txBody>
                  <a:tcPr/>
                </a:tc>
                <a:extLst>
                  <a:ext uri="{0D108BD9-81ED-4DB2-BD59-A6C34878D82A}">
                    <a16:rowId xmlns:a16="http://schemas.microsoft.com/office/drawing/2014/main" xmlns="" val="1268389140"/>
                  </a:ext>
                </a:extLst>
              </a:tr>
              <a:tr h="265898">
                <a:tc>
                  <a:txBody>
                    <a:bodyPr/>
                    <a:lstStyle/>
                    <a:p>
                      <a:r>
                        <a:rPr lang="en-US" sz="1100" err="1"/>
                        <a:t>AntiForensicDither</a:t>
                      </a:r>
                      <a:endParaRPr lang="en-US" sz="1100"/>
                    </a:p>
                  </a:txBody>
                  <a:tcPr/>
                </a:tc>
                <a:tc>
                  <a:txBody>
                    <a:bodyPr/>
                    <a:lstStyle/>
                    <a:p>
                      <a:r>
                        <a:rPr lang="en-US" sz="1100"/>
                        <a:t>Disguise quantization artifacts by adding noise</a:t>
                      </a:r>
                    </a:p>
                  </a:txBody>
                  <a:tcPr/>
                </a:tc>
                <a:extLst>
                  <a:ext uri="{0D108BD9-81ED-4DB2-BD59-A6C34878D82A}">
                    <a16:rowId xmlns:a16="http://schemas.microsoft.com/office/drawing/2014/main" xmlns="" val="374358387"/>
                  </a:ext>
                </a:extLst>
              </a:tr>
              <a:tr h="452026">
                <a:tc>
                  <a:txBody>
                    <a:bodyPr/>
                    <a:lstStyle/>
                    <a:p>
                      <a:r>
                        <a:rPr lang="en-US" sz="1100" err="1"/>
                        <a:t>AntiForensicExifQuantizationTable</a:t>
                      </a:r>
                      <a:endParaRPr lang="en-US" sz="1100"/>
                    </a:p>
                  </a:txBody>
                  <a:tcPr/>
                </a:tc>
                <a:tc>
                  <a:txBody>
                    <a:bodyPr/>
                    <a:lstStyle/>
                    <a:p>
                      <a:r>
                        <a:rPr lang="en-US" sz="1100"/>
                        <a:t>Alter image to be compliant with another images quantization and EXIF</a:t>
                      </a:r>
                    </a:p>
                  </a:txBody>
                  <a:tcPr/>
                </a:tc>
                <a:extLst>
                  <a:ext uri="{0D108BD9-81ED-4DB2-BD59-A6C34878D82A}">
                    <a16:rowId xmlns:a16="http://schemas.microsoft.com/office/drawing/2014/main" xmlns="" val="1254998969"/>
                  </a:ext>
                </a:extLst>
              </a:tr>
              <a:tr h="265898">
                <a:tc>
                  <a:txBody>
                    <a:bodyPr/>
                    <a:lstStyle/>
                    <a:p>
                      <a:r>
                        <a:rPr lang="en-US" sz="1100" err="1"/>
                        <a:t>CFACorrection</a:t>
                      </a:r>
                      <a:endParaRPr lang="en-US" sz="1100"/>
                    </a:p>
                  </a:txBody>
                  <a:tcPr/>
                </a:tc>
                <a:tc>
                  <a:txBody>
                    <a:bodyPr/>
                    <a:lstStyle/>
                    <a:p>
                      <a:r>
                        <a:rPr lang="en-US" sz="1100"/>
                        <a:t>Image Sensors</a:t>
                      </a:r>
                    </a:p>
                  </a:txBody>
                  <a:tcPr/>
                </a:tc>
                <a:extLst>
                  <a:ext uri="{0D108BD9-81ED-4DB2-BD59-A6C34878D82A}">
                    <a16:rowId xmlns:a16="http://schemas.microsoft.com/office/drawing/2014/main" xmlns="" val="2700725051"/>
                  </a:ext>
                </a:extLst>
              </a:tr>
              <a:tr h="265898">
                <a:tc>
                  <a:txBody>
                    <a:bodyPr/>
                    <a:lstStyle/>
                    <a:p>
                      <a:r>
                        <a:rPr lang="en-US" sz="1100" err="1"/>
                        <a:t>LensDistortion</a:t>
                      </a:r>
                      <a:endParaRPr lang="en-US" sz="1100"/>
                    </a:p>
                  </a:txBody>
                  <a:tcPr/>
                </a:tc>
                <a:tc>
                  <a:txBody>
                    <a:bodyPr/>
                    <a:lstStyle/>
                    <a:p>
                      <a:r>
                        <a:rPr lang="en-US" sz="1100"/>
                        <a:t>Apply artificial lens distortion</a:t>
                      </a:r>
                    </a:p>
                  </a:txBody>
                  <a:tcPr/>
                </a:tc>
                <a:extLst>
                  <a:ext uri="{0D108BD9-81ED-4DB2-BD59-A6C34878D82A}">
                    <a16:rowId xmlns:a16="http://schemas.microsoft.com/office/drawing/2014/main" xmlns="" val="2239613430"/>
                  </a:ext>
                </a:extLst>
              </a:tr>
              <a:tr h="265898">
                <a:tc>
                  <a:txBody>
                    <a:bodyPr/>
                    <a:lstStyle/>
                    <a:p>
                      <a:r>
                        <a:rPr lang="en-US" sz="1100" err="1"/>
                        <a:t>AddCamFingerprintPRNU</a:t>
                      </a:r>
                      <a:endParaRPr lang="en-US" sz="1100"/>
                    </a:p>
                  </a:txBody>
                  <a:tcPr/>
                </a:tc>
                <a:tc>
                  <a:txBody>
                    <a:bodyPr/>
                    <a:lstStyle/>
                    <a:p>
                      <a:r>
                        <a:rPr lang="en-US" sz="1100"/>
                        <a:t>Add PRNU fingerprint from image</a:t>
                      </a:r>
                    </a:p>
                  </a:txBody>
                  <a:tcPr/>
                </a:tc>
                <a:extLst>
                  <a:ext uri="{0D108BD9-81ED-4DB2-BD59-A6C34878D82A}">
                    <a16:rowId xmlns:a16="http://schemas.microsoft.com/office/drawing/2014/main" xmlns="" val="838906948"/>
                  </a:ext>
                </a:extLst>
              </a:tr>
              <a:tr h="265898">
                <a:tc>
                  <a:txBody>
                    <a:bodyPr/>
                    <a:lstStyle/>
                    <a:p>
                      <a:r>
                        <a:rPr lang="en-US" sz="1100" err="1"/>
                        <a:t>RemoveCamFingerprintPRNU</a:t>
                      </a:r>
                      <a:endParaRPr lang="en-US" sz="1100"/>
                    </a:p>
                  </a:txBody>
                  <a:tcPr/>
                </a:tc>
                <a:tc>
                  <a:txBody>
                    <a:bodyPr/>
                    <a:lstStyle/>
                    <a:p>
                      <a:r>
                        <a:rPr lang="en-US" sz="1100"/>
                        <a:t>Remove PRNU fingerprint from image</a:t>
                      </a:r>
                    </a:p>
                  </a:txBody>
                  <a:tcPr/>
                </a:tc>
                <a:extLst>
                  <a:ext uri="{0D108BD9-81ED-4DB2-BD59-A6C34878D82A}">
                    <a16:rowId xmlns:a16="http://schemas.microsoft.com/office/drawing/2014/main" xmlns="" val="347457405"/>
                  </a:ext>
                </a:extLst>
              </a:tr>
              <a:tr h="452026">
                <a:tc>
                  <a:txBody>
                    <a:bodyPr/>
                    <a:lstStyle/>
                    <a:p>
                      <a:r>
                        <a:rPr lang="en-US" sz="1100" err="1"/>
                        <a:t>AddCamFingerprintAveragePRNUFromSet</a:t>
                      </a:r>
                      <a:endParaRPr lang="en-US" sz="1100"/>
                    </a:p>
                  </a:txBody>
                  <a:tcPr/>
                </a:tc>
                <a:tc>
                  <a:txBody>
                    <a:bodyPr/>
                    <a:lstStyle/>
                    <a:p>
                      <a:r>
                        <a:rPr lang="en-US" sz="1100"/>
                        <a:t>Add PRNU fingerprint trace, generated from a set of images</a:t>
                      </a:r>
                    </a:p>
                  </a:txBody>
                  <a:tcPr/>
                </a:tc>
                <a:extLst>
                  <a:ext uri="{0D108BD9-81ED-4DB2-BD59-A6C34878D82A}">
                    <a16:rowId xmlns:a16="http://schemas.microsoft.com/office/drawing/2014/main" xmlns="" val="2815246049"/>
                  </a:ext>
                </a:extLst>
              </a:tr>
              <a:tr h="452026">
                <a:tc>
                  <a:txBody>
                    <a:bodyPr/>
                    <a:lstStyle/>
                    <a:p>
                      <a:r>
                        <a:rPr lang="en-US" sz="1100" err="1"/>
                        <a:t>ErasurebyGAN</a:t>
                      </a:r>
                      <a:endParaRPr lang="en-US" sz="1100"/>
                    </a:p>
                  </a:txBody>
                  <a:tcPr/>
                </a:tc>
                <a:tc>
                  <a:txBody>
                    <a:bodyPr/>
                    <a:lstStyle/>
                    <a:p>
                      <a:r>
                        <a:rPr lang="en-US" sz="1100"/>
                        <a:t>Remove effects of manipulations depending on the GAN model and architecture</a:t>
                      </a:r>
                    </a:p>
                  </a:txBody>
                  <a:tcPr/>
                </a:tc>
                <a:extLst>
                  <a:ext uri="{0D108BD9-81ED-4DB2-BD59-A6C34878D82A}">
                    <a16:rowId xmlns:a16="http://schemas.microsoft.com/office/drawing/2014/main" xmlns="" val="499949451"/>
                  </a:ext>
                </a:extLst>
              </a:tr>
              <a:tr h="4520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err="1"/>
                        <a:t>RemoveCamFingerprintAveragePRNUFromSet</a:t>
                      </a:r>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Remove PRNU fingerprint trace, generated from a set of images</a:t>
                      </a:r>
                    </a:p>
                  </a:txBody>
                  <a:tcPr/>
                </a:tc>
                <a:extLst>
                  <a:ext uri="{0D108BD9-81ED-4DB2-BD59-A6C34878D82A}">
                    <a16:rowId xmlns:a16="http://schemas.microsoft.com/office/drawing/2014/main" xmlns="" val="3387284167"/>
                  </a:ext>
                </a:extLst>
              </a:tr>
              <a:tr h="265898">
                <a:tc>
                  <a:txBody>
                    <a:bodyPr/>
                    <a:lstStyle/>
                    <a:p>
                      <a:r>
                        <a:rPr lang="en-US" sz="1100" err="1"/>
                        <a:t>AberrationCorrection</a:t>
                      </a:r>
                      <a:endParaRPr lang="en-US" sz="1100"/>
                    </a:p>
                  </a:txBody>
                  <a:tcPr/>
                </a:tc>
                <a:tc>
                  <a:txBody>
                    <a:bodyPr/>
                    <a:lstStyle/>
                    <a:p>
                      <a:r>
                        <a:rPr lang="en-US" sz="1100" dirty="0"/>
                        <a:t>Chromatic Aberration Correction</a:t>
                      </a:r>
                    </a:p>
                  </a:txBody>
                  <a:tcPr/>
                </a:tc>
                <a:extLst>
                  <a:ext uri="{0D108BD9-81ED-4DB2-BD59-A6C34878D82A}">
                    <a16:rowId xmlns:a16="http://schemas.microsoft.com/office/drawing/2014/main" xmlns="" val="2250594007"/>
                  </a:ext>
                </a:extLst>
              </a:tr>
              <a:tr h="573930">
                <a:tc>
                  <a:txBody>
                    <a:bodyPr/>
                    <a:lstStyle/>
                    <a:p>
                      <a:r>
                        <a:rPr lang="en-US" sz="1100" b="0" dirty="0" err="1" smtClean="0"/>
                        <a:t>BitRescale</a:t>
                      </a:r>
                      <a:endParaRPr lang="en-US" sz="1100" b="0" dirty="0"/>
                    </a:p>
                  </a:txBody>
                  <a:tcPr/>
                </a:tc>
                <a:tc>
                  <a:txBody>
                    <a:bodyPr/>
                    <a:lstStyle/>
                    <a:p>
                      <a:r>
                        <a:rPr lang="en-US" sz="1100" b="0" kern="1200" dirty="0" smtClean="0">
                          <a:solidFill>
                            <a:schemeClr val="dk1"/>
                          </a:solidFill>
                          <a:effectLst/>
                          <a:latin typeface="+mn-lt"/>
                          <a:ea typeface="+mn-ea"/>
                          <a:cs typeface="+mn-cs"/>
                        </a:rPr>
                        <a:t>Rescale pixel intensity to remove gaps in the histogram.  Images will</a:t>
                      </a:r>
                      <a:r>
                        <a:rPr lang="en-US" sz="1100" b="0" kern="1200" baseline="0" dirty="0" smtClean="0">
                          <a:solidFill>
                            <a:schemeClr val="dk1"/>
                          </a:solidFill>
                          <a:effectLst/>
                          <a:latin typeface="+mn-lt"/>
                          <a:ea typeface="+mn-ea"/>
                          <a:cs typeface="+mn-cs"/>
                        </a:rPr>
                        <a:t> appear darker.  Displays tools adjust based on range of intensity</a:t>
                      </a:r>
                      <a:endParaRPr lang="en-US" sz="1100" b="0" dirty="0"/>
                    </a:p>
                  </a:txBody>
                  <a:tcPr/>
                </a:tc>
              </a:tr>
            </a:tbl>
          </a:graphicData>
        </a:graphic>
      </p:graphicFrame>
    </p:spTree>
    <p:extLst>
      <p:ext uri="{BB962C8B-B14F-4D97-AF65-F5344CB8AC3E}">
        <p14:creationId xmlns:p14="http://schemas.microsoft.com/office/powerpoint/2010/main" val="19922994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Paste</a:t>
            </a:r>
          </a:p>
        </p:txBody>
      </p:sp>
      <p:sp>
        <p:nvSpPr>
          <p:cNvPr id="3" name="Slide Number Placeholder 2"/>
          <p:cNvSpPr>
            <a:spLocks noGrp="1"/>
          </p:cNvSpPr>
          <p:nvPr>
            <p:ph type="sldNum" sz="quarter" idx="12"/>
          </p:nvPr>
        </p:nvSpPr>
        <p:spPr>
          <a:xfrm>
            <a:off x="7086600" y="6492875"/>
            <a:ext cx="2057400" cy="365125"/>
          </a:xfrm>
        </p:spPr>
        <p:txBody>
          <a:bodyPr/>
          <a:lstStyle/>
          <a:p>
            <a:fld id="{0B6825B9-5EF3-4D61-85E6-7A556E07D9C3}" type="slidenum">
              <a:rPr lang="en-US" smtClean="0"/>
              <a:t>70</a:t>
            </a:fld>
            <a:endParaRPr lang="en-US"/>
          </a:p>
        </p:txBody>
      </p:sp>
      <p:graphicFrame>
        <p:nvGraphicFramePr>
          <p:cNvPr id="4" name="Table 3">
            <a:extLst>
              <a:ext uri="{FF2B5EF4-FFF2-40B4-BE49-F238E27FC236}">
                <a16:creationId xmlns:a16="http://schemas.microsoft.com/office/drawing/2014/main" xmlns="" id="{4B8DE71A-6750-4261-9933-4774D4DC8BB8}"/>
              </a:ext>
            </a:extLst>
          </p:cNvPr>
          <p:cNvGraphicFramePr>
            <a:graphicFrameLocks noGrp="1"/>
          </p:cNvGraphicFramePr>
          <p:nvPr>
            <p:extLst>
              <p:ext uri="{D42A27DB-BD31-4B8C-83A1-F6EECF244321}">
                <p14:modId xmlns:p14="http://schemas.microsoft.com/office/powerpoint/2010/main" val="2987581858"/>
              </p:ext>
            </p:extLst>
          </p:nvPr>
        </p:nvGraphicFramePr>
        <p:xfrm>
          <a:off x="289731" y="1391391"/>
          <a:ext cx="8458200" cy="3905576"/>
        </p:xfrm>
        <a:graphic>
          <a:graphicData uri="http://schemas.openxmlformats.org/drawingml/2006/table">
            <a:tbl>
              <a:tblPr firstRow="1" bandRow="1">
                <a:tableStyleId>{5C22544A-7EE6-4342-B048-85BDC9FD1C3A}</a:tableStyleId>
              </a:tblPr>
              <a:tblGrid>
                <a:gridCol w="4229100">
                  <a:extLst>
                    <a:ext uri="{9D8B030D-6E8A-4147-A177-3AD203B41FA5}">
                      <a16:colId xmlns:a16="http://schemas.microsoft.com/office/drawing/2014/main" xmlns="" val="1077164600"/>
                    </a:ext>
                  </a:extLst>
                </a:gridCol>
                <a:gridCol w="4229100">
                  <a:extLst>
                    <a:ext uri="{9D8B030D-6E8A-4147-A177-3AD203B41FA5}">
                      <a16:colId xmlns:a16="http://schemas.microsoft.com/office/drawing/2014/main" xmlns="" val="2984721849"/>
                    </a:ext>
                  </a:extLst>
                </a:gridCol>
              </a:tblGrid>
              <a:tr h="306868">
                <a:tc>
                  <a:txBody>
                    <a:bodyPr/>
                    <a:lstStyle/>
                    <a:p>
                      <a:r>
                        <a:rPr lang="en-US" sz="1200" b="0" dirty="0">
                          <a:latin typeface="+mn-lt"/>
                        </a:rPr>
                        <a:t>Operation Name</a:t>
                      </a:r>
                    </a:p>
                  </a:txBody>
                  <a:tcPr/>
                </a:tc>
                <a:tc>
                  <a:txBody>
                    <a:bodyPr/>
                    <a:lstStyle/>
                    <a:p>
                      <a:r>
                        <a:rPr lang="en-US" sz="1200" b="0">
                          <a:latin typeface="+mn-lt"/>
                        </a:rPr>
                        <a:t>Description</a:t>
                      </a:r>
                    </a:p>
                  </a:txBody>
                  <a:tcPr/>
                </a:tc>
                <a:extLst>
                  <a:ext uri="{0D108BD9-81ED-4DB2-BD59-A6C34878D82A}">
                    <a16:rowId xmlns:a16="http://schemas.microsoft.com/office/drawing/2014/main" xmlns="" val="1462748169"/>
                  </a:ext>
                </a:extLst>
              </a:tr>
              <a:tr h="590050">
                <a:tc>
                  <a:txBody>
                    <a:bodyPr/>
                    <a:lstStyle/>
                    <a:p>
                      <a:r>
                        <a:rPr lang="en-US" sz="1200" b="0" dirty="0" err="1">
                          <a:latin typeface="+mn-lt"/>
                        </a:rPr>
                        <a:t>ContentAwareFill</a:t>
                      </a:r>
                      <a:endParaRPr lang="en-US" sz="1200" b="0" dirty="0">
                        <a:latin typeface="+mn-lt"/>
                      </a:endParaRPr>
                    </a:p>
                  </a:txBody>
                  <a:tcPr/>
                </a:tc>
                <a:tc>
                  <a:txBody>
                    <a:bodyPr/>
                    <a:lstStyle/>
                    <a:p>
                      <a:pPr>
                        <a:buNone/>
                      </a:pPr>
                      <a:r>
                        <a:rPr lang="en-US" sz="1200" b="0" dirty="0">
                          <a:latin typeface="+mn-lt"/>
                        </a:rPr>
                        <a:t>Taking a selection of pixels and filling it in with pixels that are similar to those around it. In Photoshop Content Aware Fill is only used when going Edit-&gt;Fill-&gt;Content Aware Fill.</a:t>
                      </a:r>
                    </a:p>
                  </a:txBody>
                  <a:tcPr/>
                </a:tc>
                <a:extLst>
                  <a:ext uri="{0D108BD9-81ED-4DB2-BD59-A6C34878D82A}">
                    <a16:rowId xmlns:a16="http://schemas.microsoft.com/office/drawing/2014/main" xmlns="" val="3898777104"/>
                  </a:ext>
                </a:extLst>
              </a:tr>
              <a:tr h="590050">
                <a:tc>
                  <a:txBody>
                    <a:bodyPr/>
                    <a:lstStyle/>
                    <a:p>
                      <a:r>
                        <a:rPr lang="en-US" sz="1200" b="0" dirty="0" err="1">
                          <a:latin typeface="+mn-lt"/>
                        </a:rPr>
                        <a:t>ContentAwareMove</a:t>
                      </a:r>
                      <a:endParaRPr lang="en-US" sz="1200" b="0" dirty="0">
                        <a:latin typeface="+mn-lt"/>
                      </a:endParaRPr>
                    </a:p>
                  </a:txBody>
                  <a:tcPr/>
                </a:tc>
                <a:tc>
                  <a:txBody>
                    <a:bodyPr/>
                    <a:lstStyle/>
                    <a:p>
                      <a:pPr lvl="0" algn="l">
                        <a:buNone/>
                      </a:pPr>
                      <a:r>
                        <a:rPr lang="en-US" sz="1200" b="0" i="0" u="none" strike="noStrike" noProof="0" dirty="0">
                          <a:latin typeface="+mn-lt"/>
                        </a:rPr>
                        <a:t>Pixels are selected from Position A, moved to Position B, then pixels in Position A are filled in by </a:t>
                      </a:r>
                      <a:r>
                        <a:rPr lang="en-US" sz="1200" b="0" i="0" u="none" strike="noStrike" noProof="0" dirty="0" err="1">
                          <a:latin typeface="+mn-lt"/>
                        </a:rPr>
                        <a:t>ContentAwareFill</a:t>
                      </a:r>
                      <a:r>
                        <a:rPr lang="en-US" sz="1200" b="0" i="0" u="none" strike="noStrike" noProof="0" dirty="0">
                          <a:latin typeface="+mn-lt"/>
                        </a:rPr>
                        <a:t>-paste sampling. Edges of Position B are blurred </a:t>
                      </a:r>
                    </a:p>
                  </a:txBody>
                  <a:tcPr/>
                </a:tc>
                <a:extLst>
                  <a:ext uri="{0D108BD9-81ED-4DB2-BD59-A6C34878D82A}">
                    <a16:rowId xmlns:a16="http://schemas.microsoft.com/office/drawing/2014/main" xmlns="" val="3233282572"/>
                  </a:ext>
                </a:extLst>
              </a:tr>
              <a:tr h="306868">
                <a:tc>
                  <a:txBody>
                    <a:bodyPr/>
                    <a:lstStyle/>
                    <a:p>
                      <a:r>
                        <a:rPr lang="en-US" sz="1200" b="0" dirty="0" err="1">
                          <a:latin typeface="+mn-lt"/>
                        </a:rPr>
                        <a:t>GANFill</a:t>
                      </a:r>
                      <a:endParaRPr lang="en-US" sz="1200" b="0" dirty="0">
                        <a:latin typeface="+mn-lt"/>
                      </a:endParaRPr>
                    </a:p>
                  </a:txBody>
                  <a:tcPr/>
                </a:tc>
                <a:tc>
                  <a:txBody>
                    <a:bodyPr/>
                    <a:lstStyle/>
                    <a:p>
                      <a:r>
                        <a:rPr lang="en-US" sz="1200" b="0" dirty="0">
                          <a:latin typeface="+mn-lt"/>
                        </a:rPr>
                        <a:t>Using a GAN to fill in a selected region of an image.</a:t>
                      </a:r>
                    </a:p>
                  </a:txBody>
                  <a:tcPr/>
                </a:tc>
                <a:extLst>
                  <a:ext uri="{0D108BD9-81ED-4DB2-BD59-A6C34878D82A}">
                    <a16:rowId xmlns:a16="http://schemas.microsoft.com/office/drawing/2014/main" xmlns="" val="2321987825"/>
                  </a:ext>
                </a:extLst>
              </a:tr>
              <a:tr h="606130">
                <a:tc>
                  <a:txBody>
                    <a:bodyPr/>
                    <a:lstStyle/>
                    <a:p>
                      <a:r>
                        <a:rPr lang="en-US" sz="1200" b="0" dirty="0" err="1">
                          <a:latin typeface="+mn-lt"/>
                        </a:rPr>
                        <a:t>PasteSampled</a:t>
                      </a:r>
                      <a:endParaRPr lang="en-US" sz="1200" b="0" dirty="0">
                        <a:latin typeface="+mn-lt"/>
                      </a:endParaRPr>
                    </a:p>
                  </a:txBody>
                  <a:tcPr/>
                </a:tc>
                <a:tc>
                  <a:txBody>
                    <a:bodyPr/>
                    <a:lstStyle/>
                    <a:p>
                      <a:r>
                        <a:rPr lang="en-US" sz="1200" b="0">
                          <a:latin typeface="+mn-lt"/>
                        </a:rPr>
                        <a:t>Using a sampled region of pixels from the image to heal or remove subject matter. This can be done with the healing brush, patch tool, and clone tool in Photoshop.</a:t>
                      </a:r>
                    </a:p>
                  </a:txBody>
                  <a:tcPr/>
                </a:tc>
                <a:extLst>
                  <a:ext uri="{0D108BD9-81ED-4DB2-BD59-A6C34878D82A}">
                    <a16:rowId xmlns:a16="http://schemas.microsoft.com/office/drawing/2014/main" xmlns="" val="2911148121"/>
                  </a:ext>
                </a:extLst>
              </a:tr>
              <a:tr h="1264393">
                <a:tc>
                  <a:txBody>
                    <a:bodyPr/>
                    <a:lstStyle/>
                    <a:p>
                      <a:r>
                        <a:rPr lang="en-US" sz="1200" b="0" dirty="0" err="1">
                          <a:latin typeface="+mn-lt"/>
                        </a:rPr>
                        <a:t>PasteSplice</a:t>
                      </a:r>
                      <a:endParaRPr lang="en-US" sz="1200" b="0" dirty="0">
                        <a:latin typeface="+mn-lt"/>
                      </a:endParaRPr>
                    </a:p>
                  </a:txBody>
                  <a:tcPr/>
                </a:tc>
                <a:tc>
                  <a:txBody>
                    <a:bodyPr/>
                    <a:lstStyle/>
                    <a:p>
                      <a:r>
                        <a:rPr lang="en-US" sz="1200" b="0" dirty="0">
                          <a:latin typeface="+mn-lt"/>
                        </a:rPr>
                        <a:t>Selecting subject matter and copying and pasting it onto the same image OR a different image. Paste splice must be connected in the JT with a Select Region. A splice is created by selecting a area of pixels and putting them on their own transparent layer called a Select Region. This selection on it’s own layer will then be pasted to be your splice.</a:t>
                      </a:r>
                    </a:p>
                  </a:txBody>
                  <a:tcPr/>
                </a:tc>
                <a:extLst>
                  <a:ext uri="{0D108BD9-81ED-4DB2-BD59-A6C34878D82A}">
                    <a16:rowId xmlns:a16="http://schemas.microsoft.com/office/drawing/2014/main" xmlns="" val="288825827"/>
                  </a:ext>
                </a:extLst>
              </a:tr>
            </a:tbl>
          </a:graphicData>
        </a:graphic>
      </p:graphicFrame>
    </p:spTree>
    <p:extLst>
      <p:ext uri="{BB962C8B-B14F-4D97-AF65-F5344CB8AC3E}">
        <p14:creationId xmlns:p14="http://schemas.microsoft.com/office/powerpoint/2010/main" val="1871160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Paste</a:t>
            </a:r>
          </a:p>
        </p:txBody>
      </p:sp>
      <p:sp>
        <p:nvSpPr>
          <p:cNvPr id="3" name="Slide Number Placeholder 2"/>
          <p:cNvSpPr>
            <a:spLocks noGrp="1"/>
          </p:cNvSpPr>
          <p:nvPr>
            <p:ph type="sldNum" sz="quarter" idx="12"/>
          </p:nvPr>
        </p:nvSpPr>
        <p:spPr/>
        <p:txBody>
          <a:bodyPr/>
          <a:lstStyle/>
          <a:p>
            <a:fld id="{0B6825B9-5EF3-4D61-85E6-7A556E07D9C3}" type="slidenum">
              <a:rPr lang="en-US" smtClean="0"/>
              <a:t>71</a:t>
            </a:fld>
            <a:endParaRPr lang="en-US"/>
          </a:p>
        </p:txBody>
      </p:sp>
      <p:graphicFrame>
        <p:nvGraphicFramePr>
          <p:cNvPr id="4" name="Table 3">
            <a:extLst>
              <a:ext uri="{FF2B5EF4-FFF2-40B4-BE49-F238E27FC236}">
                <a16:creationId xmlns:a16="http://schemas.microsoft.com/office/drawing/2014/main" xmlns="" id="{904C3B41-0AB7-46E2-B21A-9D5D6E37F29B}"/>
              </a:ext>
            </a:extLst>
          </p:cNvPr>
          <p:cNvGraphicFramePr>
            <a:graphicFrameLocks noGrp="1"/>
          </p:cNvGraphicFramePr>
          <p:nvPr>
            <p:extLst>
              <p:ext uri="{D42A27DB-BD31-4B8C-83A1-F6EECF244321}">
                <p14:modId xmlns:p14="http://schemas.microsoft.com/office/powerpoint/2010/main" val="2871054468"/>
              </p:ext>
            </p:extLst>
          </p:nvPr>
        </p:nvGraphicFramePr>
        <p:xfrm>
          <a:off x="434975" y="1287809"/>
          <a:ext cx="8274050" cy="4980037"/>
        </p:xfrm>
        <a:graphic>
          <a:graphicData uri="http://schemas.openxmlformats.org/drawingml/2006/table">
            <a:tbl>
              <a:tblPr firstRow="1" bandRow="1">
                <a:tableStyleId>{5C22544A-7EE6-4342-B048-85BDC9FD1C3A}</a:tableStyleId>
              </a:tblPr>
              <a:tblGrid>
                <a:gridCol w="4137025">
                  <a:extLst>
                    <a:ext uri="{9D8B030D-6E8A-4147-A177-3AD203B41FA5}">
                      <a16:colId xmlns:a16="http://schemas.microsoft.com/office/drawing/2014/main" xmlns="" val="1244306448"/>
                    </a:ext>
                  </a:extLst>
                </a:gridCol>
                <a:gridCol w="4137025">
                  <a:extLst>
                    <a:ext uri="{9D8B030D-6E8A-4147-A177-3AD203B41FA5}">
                      <a16:colId xmlns:a16="http://schemas.microsoft.com/office/drawing/2014/main" xmlns="" val="4129755517"/>
                    </a:ext>
                  </a:extLst>
                </a:gridCol>
              </a:tblGrid>
              <a:tr h="512792">
                <a:tc>
                  <a:txBody>
                    <a:bodyPr/>
                    <a:lstStyle/>
                    <a:p>
                      <a:pPr>
                        <a:buNone/>
                      </a:pPr>
                      <a:r>
                        <a:rPr lang="en-US" dirty="0"/>
                        <a:t>Operation</a:t>
                      </a:r>
                    </a:p>
                  </a:txBody>
                  <a:tcPr/>
                </a:tc>
                <a:tc>
                  <a:txBody>
                    <a:bodyPr/>
                    <a:lstStyle/>
                    <a:p>
                      <a:r>
                        <a:rPr lang="en-US" dirty="0"/>
                        <a:t>Description</a:t>
                      </a:r>
                    </a:p>
                  </a:txBody>
                  <a:tcPr/>
                </a:tc>
                <a:extLst>
                  <a:ext uri="{0D108BD9-81ED-4DB2-BD59-A6C34878D82A}">
                    <a16:rowId xmlns:a16="http://schemas.microsoft.com/office/drawing/2014/main" xmlns="" val="854018062"/>
                  </a:ext>
                </a:extLst>
              </a:tr>
              <a:tr h="512792">
                <a:tc>
                  <a:txBody>
                    <a:bodyPr/>
                    <a:lstStyle/>
                    <a:p>
                      <a:r>
                        <a:rPr lang="en-US" sz="1200" dirty="0" err="1"/>
                        <a:t>ContentAwareFill</a:t>
                      </a:r>
                      <a:endParaRPr lang="en-US" sz="1200" dirty="0"/>
                    </a:p>
                  </a:txBody>
                  <a:tcPr/>
                </a:tc>
                <a:tc>
                  <a:txBody>
                    <a:bodyPr/>
                    <a:lstStyle/>
                    <a:p>
                      <a:pPr lvl="0" algn="l">
                        <a:buNone/>
                      </a:pPr>
                      <a:r>
                        <a:rPr lang="en-US" sz="1200" b="0" i="0" u="none" strike="noStrike" noProof="0" dirty="0">
                          <a:solidFill>
                            <a:srgbClr val="000000"/>
                          </a:solidFill>
                          <a:latin typeface="Arial"/>
                        </a:rPr>
                        <a:t>Taking a selection of pixels and filling it in with pixels that are similar to those around it. In video it is used when the software creates the fill for the user, not when the user copies and pastes pixels manually.</a:t>
                      </a:r>
                      <a:endParaRPr lang="en-US" sz="1200" b="0" i="0" u="none" strike="noStrike" noProof="0" dirty="0">
                        <a:latin typeface="Arial"/>
                      </a:endParaRPr>
                    </a:p>
                  </a:txBody>
                  <a:tcPr/>
                </a:tc>
                <a:extLst>
                  <a:ext uri="{0D108BD9-81ED-4DB2-BD59-A6C34878D82A}">
                    <a16:rowId xmlns:a16="http://schemas.microsoft.com/office/drawing/2014/main" xmlns="" val="3774315964"/>
                  </a:ext>
                </a:extLst>
              </a:tr>
              <a:tr h="512792">
                <a:tc>
                  <a:txBody>
                    <a:bodyPr/>
                    <a:lstStyle/>
                    <a:p>
                      <a:r>
                        <a:rPr lang="en-US" sz="1200" dirty="0" err="1"/>
                        <a:t>PasteSampled</a:t>
                      </a:r>
                      <a:endParaRPr lang="en-US" sz="1200" dirty="0"/>
                    </a:p>
                  </a:txBody>
                  <a:tcPr/>
                </a:tc>
                <a:tc>
                  <a:txBody>
                    <a:bodyPr/>
                    <a:lstStyle/>
                    <a:p>
                      <a:pPr lvl="0" algn="l">
                        <a:buNone/>
                      </a:pPr>
                      <a:r>
                        <a:rPr lang="en-US" sz="1200" dirty="0"/>
                        <a:t>Not supported for video to video at this time.</a:t>
                      </a:r>
                    </a:p>
                  </a:txBody>
                  <a:tcPr/>
                </a:tc>
                <a:extLst>
                  <a:ext uri="{0D108BD9-81ED-4DB2-BD59-A6C34878D82A}">
                    <a16:rowId xmlns:a16="http://schemas.microsoft.com/office/drawing/2014/main" xmlns="" val="3718268538"/>
                  </a:ext>
                </a:extLst>
              </a:tr>
              <a:tr h="623140">
                <a:tc>
                  <a:txBody>
                    <a:bodyPr/>
                    <a:lstStyle/>
                    <a:p>
                      <a:r>
                        <a:rPr lang="en-US" sz="1200" dirty="0" err="1"/>
                        <a:t>PasteFrames</a:t>
                      </a:r>
                      <a:endParaRPr lang="en-US" sz="1200" dirty="0"/>
                    </a:p>
                  </a:txBody>
                  <a:tcPr/>
                </a:tc>
                <a:tc>
                  <a:txBody>
                    <a:bodyPr/>
                    <a:lstStyle/>
                    <a:p>
                      <a:pPr>
                        <a:buNone/>
                      </a:pPr>
                      <a:r>
                        <a:rPr lang="en-US" sz="1200" dirty="0"/>
                        <a:t>Taking a series of frames and pasting it into a video. This is adding frames from a  separate video. Audio is done in a separate operation.</a:t>
                      </a:r>
                    </a:p>
                  </a:txBody>
                  <a:tcPr/>
                </a:tc>
                <a:extLst>
                  <a:ext uri="{0D108BD9-81ED-4DB2-BD59-A6C34878D82A}">
                    <a16:rowId xmlns:a16="http://schemas.microsoft.com/office/drawing/2014/main" xmlns="" val="3426066922"/>
                  </a:ext>
                </a:extLst>
              </a:tr>
              <a:tr h="512792">
                <a:tc>
                  <a:txBody>
                    <a:bodyPr/>
                    <a:lstStyle/>
                    <a:p>
                      <a:r>
                        <a:rPr lang="en-US" sz="1200" dirty="0" err="1"/>
                        <a:t>PasteOverlay</a:t>
                      </a:r>
                      <a:endParaRPr lang="en-US" sz="1200" dirty="0"/>
                    </a:p>
                  </a:txBody>
                  <a:tcPr/>
                </a:tc>
                <a:tc>
                  <a:txBody>
                    <a:bodyPr/>
                    <a:lstStyle/>
                    <a:p>
                      <a:pPr>
                        <a:buNone/>
                      </a:pPr>
                      <a:r>
                        <a:rPr lang="en-US" sz="1200"/>
                        <a:t>Paste a region of an image spliced from another image. The other image is a Donor image.</a:t>
                      </a:r>
                    </a:p>
                  </a:txBody>
                  <a:tcPr/>
                </a:tc>
                <a:extLst>
                  <a:ext uri="{0D108BD9-81ED-4DB2-BD59-A6C34878D82A}">
                    <a16:rowId xmlns:a16="http://schemas.microsoft.com/office/drawing/2014/main" xmlns="" val="1355095912"/>
                  </a:ext>
                </a:extLst>
              </a:tr>
              <a:tr h="512792">
                <a:tc>
                  <a:txBody>
                    <a:bodyPr/>
                    <a:lstStyle/>
                    <a:p>
                      <a:r>
                        <a:rPr lang="en-US" sz="1200" err="1"/>
                        <a:t>PasteImageSpliceToFrames</a:t>
                      </a:r>
                      <a:endParaRPr lang="en-US" sz="1200"/>
                    </a:p>
                  </a:txBody>
                  <a:tcPr/>
                </a:tc>
                <a:tc>
                  <a:txBody>
                    <a:bodyPr/>
                    <a:lstStyle/>
                    <a:p>
                      <a:pPr>
                        <a:buNone/>
                      </a:pPr>
                      <a:r>
                        <a:rPr lang="en-US" sz="1200"/>
                        <a:t>Paste an object from a donor into a video. Generally used to remove an object. </a:t>
                      </a:r>
                    </a:p>
                  </a:txBody>
                  <a:tcPr/>
                </a:tc>
                <a:extLst>
                  <a:ext uri="{0D108BD9-81ED-4DB2-BD59-A6C34878D82A}">
                    <a16:rowId xmlns:a16="http://schemas.microsoft.com/office/drawing/2014/main" xmlns="" val="1720713357"/>
                  </a:ext>
                </a:extLst>
              </a:tr>
              <a:tr h="512792">
                <a:tc>
                  <a:txBody>
                    <a:bodyPr/>
                    <a:lstStyle/>
                    <a:p>
                      <a:r>
                        <a:rPr lang="en-US" sz="1200" err="1"/>
                        <a:t>CopyPaste</a:t>
                      </a:r>
                      <a:endParaRPr lang="en-US" sz="1200"/>
                    </a:p>
                  </a:txBody>
                  <a:tcPr/>
                </a:tc>
                <a:tc>
                  <a:txBody>
                    <a:bodyPr/>
                    <a:lstStyle/>
                    <a:p>
                      <a:pPr>
                        <a:buNone/>
                      </a:pPr>
                      <a:r>
                        <a:rPr lang="en-US" sz="1200"/>
                        <a:t>Copying an entire frame or frames from the same video and paste it into that video.</a:t>
                      </a:r>
                    </a:p>
                  </a:txBody>
                  <a:tcPr/>
                </a:tc>
                <a:extLst>
                  <a:ext uri="{0D108BD9-81ED-4DB2-BD59-A6C34878D82A}">
                    <a16:rowId xmlns:a16="http://schemas.microsoft.com/office/drawing/2014/main" xmlns="" val="2675815909"/>
                  </a:ext>
                </a:extLst>
              </a:tr>
              <a:tr h="623140">
                <a:tc>
                  <a:txBody>
                    <a:bodyPr/>
                    <a:lstStyle/>
                    <a:p>
                      <a:r>
                        <a:rPr lang="en-US" sz="1200" dirty="0" err="1"/>
                        <a:t>CutPaste</a:t>
                      </a:r>
                      <a:endParaRPr lang="en-US" sz="1200" dirty="0"/>
                    </a:p>
                  </a:txBody>
                  <a:tcPr/>
                </a:tc>
                <a:tc>
                  <a:txBody>
                    <a:bodyPr/>
                    <a:lstStyle/>
                    <a:p>
                      <a:pPr>
                        <a:buNone/>
                      </a:pPr>
                      <a:r>
                        <a:rPr lang="en-US" sz="1200" dirty="0"/>
                        <a:t>Cutting frames from a video and adding those frames to another part of the video, changing the order of the frames.</a:t>
                      </a:r>
                    </a:p>
                  </a:txBody>
                  <a:tcPr/>
                </a:tc>
                <a:extLst>
                  <a:ext uri="{0D108BD9-81ED-4DB2-BD59-A6C34878D82A}">
                    <a16:rowId xmlns:a16="http://schemas.microsoft.com/office/drawing/2014/main" xmlns="" val="3522716781"/>
                  </a:ext>
                </a:extLst>
              </a:tr>
              <a:tr h="312957">
                <a:tc>
                  <a:txBody>
                    <a:bodyPr/>
                    <a:lstStyle/>
                    <a:p>
                      <a:r>
                        <a:rPr lang="en-US" sz="1200" b="0" dirty="0" smtClean="0">
                          <a:latin typeface="+mn-lt"/>
                        </a:rPr>
                        <a:t>Vid2Vid</a:t>
                      </a:r>
                      <a:endParaRPr lang="en-US" sz="1200" b="0" dirty="0">
                        <a:latin typeface="+mn-lt"/>
                      </a:endParaRPr>
                    </a:p>
                  </a:txBody>
                  <a:tcPr/>
                </a:tc>
                <a:tc>
                  <a:txBody>
                    <a:bodyPr/>
                    <a:lstStyle/>
                    <a:p>
                      <a:r>
                        <a:rPr lang="en-US" sz="1200" b="0" kern="1200" dirty="0" smtClean="0">
                          <a:solidFill>
                            <a:schemeClr val="dk1"/>
                          </a:solidFill>
                          <a:effectLst/>
                          <a:latin typeface="+mn-lt"/>
                          <a:ea typeface="+mn-ea"/>
                          <a:cs typeface="+mn-cs"/>
                        </a:rPr>
                        <a:t>Use of Vid2Vid GAN to replace a face in a zip of images</a:t>
                      </a:r>
                      <a:endParaRPr lang="en-US" sz="1200" b="0" dirty="0">
                        <a:latin typeface="+mn-lt"/>
                      </a:endParaRPr>
                    </a:p>
                  </a:txBody>
                  <a:tcPr/>
                </a:tc>
              </a:tr>
            </a:tbl>
          </a:graphicData>
        </a:graphic>
      </p:graphicFrame>
      <p:sp>
        <p:nvSpPr>
          <p:cNvPr id="5" name="TextBox 4">
            <a:extLst>
              <a:ext uri="{FF2B5EF4-FFF2-40B4-BE49-F238E27FC236}">
                <a16:creationId xmlns:a16="http://schemas.microsoft.com/office/drawing/2014/main" xmlns="" id="{7AC01D99-2F1B-4FC8-A45C-D8F24EF7C3CB}"/>
              </a:ext>
            </a:extLst>
          </p:cNvPr>
          <p:cNvSpPr txBox="1"/>
          <p:nvPr/>
        </p:nvSpPr>
        <p:spPr>
          <a:xfrm>
            <a:off x="307075" y="792163"/>
            <a:ext cx="3835021" cy="400110"/>
          </a:xfrm>
          <a:prstGeom prst="rect">
            <a:avLst/>
          </a:prstGeom>
          <a:noFill/>
        </p:spPr>
        <p:txBody>
          <a:bodyPr wrap="square" rtlCol="0">
            <a:spAutoFit/>
          </a:bodyPr>
          <a:lstStyle/>
          <a:p>
            <a:r>
              <a:rPr lang="en-US" sz="2000" dirty="0"/>
              <a:t>Videos</a:t>
            </a:r>
          </a:p>
        </p:txBody>
      </p:sp>
    </p:spTree>
    <p:extLst>
      <p:ext uri="{BB962C8B-B14F-4D97-AF65-F5344CB8AC3E}">
        <p14:creationId xmlns:p14="http://schemas.microsoft.com/office/powerpoint/2010/main" val="1109531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ContentAwareFill</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72</a:t>
            </a:fld>
            <a:endParaRPr lang="en-US"/>
          </a:p>
        </p:txBody>
      </p:sp>
      <p:pic>
        <p:nvPicPr>
          <p:cNvPr id="5" name="Picture 4">
            <a:extLst>
              <a:ext uri="{FF2B5EF4-FFF2-40B4-BE49-F238E27FC236}">
                <a16:creationId xmlns:a16="http://schemas.microsoft.com/office/drawing/2014/main" xmlns="" id="{81260691-757D-48B5-B4E6-4FFF18709BA2}"/>
              </a:ext>
            </a:extLst>
          </p:cNvPr>
          <p:cNvPicPr>
            <a:picLocks noChangeAspect="1"/>
          </p:cNvPicPr>
          <p:nvPr/>
        </p:nvPicPr>
        <p:blipFill rotWithShape="1">
          <a:blip r:embed="rId2">
            <a:extLst>
              <a:ext uri="{28A0092B-C50C-407E-A947-70E740481C1C}">
                <a14:useLocalDpi xmlns:a14="http://schemas.microsoft.com/office/drawing/2010/main" val="0"/>
              </a:ext>
            </a:extLst>
          </a:blip>
          <a:srcRect l="681" t="2929" r="1970" b="12930"/>
          <a:stretch/>
        </p:blipFill>
        <p:spPr>
          <a:xfrm>
            <a:off x="346363" y="864231"/>
            <a:ext cx="8617527" cy="5586303"/>
          </a:xfrm>
          <a:prstGeom prst="rect">
            <a:avLst/>
          </a:prstGeom>
        </p:spPr>
      </p:pic>
    </p:spTree>
    <p:extLst>
      <p:ext uri="{BB962C8B-B14F-4D97-AF65-F5344CB8AC3E}">
        <p14:creationId xmlns:p14="http://schemas.microsoft.com/office/powerpoint/2010/main" val="36758191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ContentAwareMove</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73</a:t>
            </a:fld>
            <a:endParaRPr lang="en-US"/>
          </a:p>
        </p:txBody>
      </p:sp>
      <p:sp>
        <p:nvSpPr>
          <p:cNvPr id="4" name="TextBox 3">
            <a:extLst>
              <a:ext uri="{FF2B5EF4-FFF2-40B4-BE49-F238E27FC236}">
                <a16:creationId xmlns:a16="http://schemas.microsoft.com/office/drawing/2014/main" xmlns="" id="{0D5137A7-C274-40B3-96DD-8663C571EAF2}"/>
              </a:ext>
            </a:extLst>
          </p:cNvPr>
          <p:cNvSpPr txBox="1"/>
          <p:nvPr/>
        </p:nvSpPr>
        <p:spPr>
          <a:xfrm>
            <a:off x="381699" y="977317"/>
            <a:ext cx="8233795" cy="923330"/>
          </a:xfrm>
          <a:prstGeom prst="rect">
            <a:avLst/>
          </a:prstGeom>
          <a:noFill/>
        </p:spPr>
        <p:txBody>
          <a:bodyPr wrap="square" rtlCol="0">
            <a:spAutoFit/>
          </a:bodyPr>
          <a:lstStyle/>
          <a:p>
            <a:r>
              <a:rPr lang="en-US" dirty="0" err="1"/>
              <a:t>ContentAwareMove</a:t>
            </a:r>
            <a:r>
              <a:rPr lang="en-US" dirty="0"/>
              <a:t> is when pixels are selected from Position A, moved to Position B, then pixels from Position A are now filled by a </a:t>
            </a:r>
            <a:r>
              <a:rPr lang="en-US" dirty="0" err="1"/>
              <a:t>ContentAwareFill</a:t>
            </a:r>
            <a:r>
              <a:rPr lang="en-US" dirty="0"/>
              <a:t>. Edges of Position B are blurred to help blend into new location.</a:t>
            </a:r>
          </a:p>
        </p:txBody>
      </p:sp>
      <p:pic>
        <p:nvPicPr>
          <p:cNvPr id="11" name="Picture 10">
            <a:extLst>
              <a:ext uri="{FF2B5EF4-FFF2-40B4-BE49-F238E27FC236}">
                <a16:creationId xmlns:a16="http://schemas.microsoft.com/office/drawing/2014/main" xmlns="" id="{CAEF585A-7587-4248-8B3D-83A2A691D0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9041" y="3355177"/>
            <a:ext cx="3639249" cy="2911399"/>
          </a:xfrm>
          <a:prstGeom prst="rect">
            <a:avLst/>
          </a:prstGeom>
        </p:spPr>
      </p:pic>
      <p:pic>
        <p:nvPicPr>
          <p:cNvPr id="9" name="Picture 8">
            <a:extLst>
              <a:ext uri="{FF2B5EF4-FFF2-40B4-BE49-F238E27FC236}">
                <a16:creationId xmlns:a16="http://schemas.microsoft.com/office/drawing/2014/main" xmlns="" id="{FDF539AD-FD4E-4495-9AD0-1A5EAB8DF6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6613" y="2722232"/>
            <a:ext cx="3606741" cy="2885393"/>
          </a:xfrm>
          <a:prstGeom prst="rect">
            <a:avLst/>
          </a:prstGeom>
        </p:spPr>
      </p:pic>
      <p:pic>
        <p:nvPicPr>
          <p:cNvPr id="7" name="Picture 6">
            <a:extLst>
              <a:ext uri="{FF2B5EF4-FFF2-40B4-BE49-F238E27FC236}">
                <a16:creationId xmlns:a16="http://schemas.microsoft.com/office/drawing/2014/main" xmlns="" id="{C7B07CB2-9283-495E-A09C-8D2AE837C6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28" y="2355214"/>
            <a:ext cx="2991195" cy="2392956"/>
          </a:xfrm>
          <a:prstGeom prst="rect">
            <a:avLst/>
          </a:prstGeom>
        </p:spPr>
      </p:pic>
    </p:spTree>
    <p:extLst>
      <p:ext uri="{BB962C8B-B14F-4D97-AF65-F5344CB8AC3E}">
        <p14:creationId xmlns:p14="http://schemas.microsoft.com/office/powerpoint/2010/main" val="18613589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GANFill</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74</a:t>
            </a:fld>
            <a:endParaRPr lang="en-US"/>
          </a:p>
        </p:txBody>
      </p:sp>
      <p:sp>
        <p:nvSpPr>
          <p:cNvPr id="9" name="TextBox 8">
            <a:extLst>
              <a:ext uri="{FF2B5EF4-FFF2-40B4-BE49-F238E27FC236}">
                <a16:creationId xmlns:a16="http://schemas.microsoft.com/office/drawing/2014/main" xmlns="" id="{E2C0E90B-0771-491C-BA00-7AB3CE1804CB}"/>
              </a:ext>
            </a:extLst>
          </p:cNvPr>
          <p:cNvSpPr txBox="1"/>
          <p:nvPr/>
        </p:nvSpPr>
        <p:spPr>
          <a:xfrm>
            <a:off x="642097" y="1424614"/>
            <a:ext cx="7573853" cy="369332"/>
          </a:xfrm>
          <a:prstGeom prst="rect">
            <a:avLst/>
          </a:prstGeom>
          <a:noFill/>
        </p:spPr>
        <p:txBody>
          <a:bodyPr wrap="square" rtlCol="0">
            <a:spAutoFit/>
          </a:bodyPr>
          <a:lstStyle/>
          <a:p>
            <a:r>
              <a:rPr lang="en-US" dirty="0"/>
              <a:t>Using a GAN to fill in a selected region of an image.</a:t>
            </a:r>
          </a:p>
        </p:txBody>
      </p:sp>
    </p:spTree>
    <p:extLst>
      <p:ext uri="{BB962C8B-B14F-4D97-AF65-F5344CB8AC3E}">
        <p14:creationId xmlns:p14="http://schemas.microsoft.com/office/powerpoint/2010/main" val="19639450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PasteSampled</a:t>
            </a:r>
            <a:endParaRPr lang="en-US" dirty="0"/>
          </a:p>
        </p:txBody>
      </p:sp>
      <p:sp>
        <p:nvSpPr>
          <p:cNvPr id="3" name="Slide Number Placeholder 2"/>
          <p:cNvSpPr>
            <a:spLocks noGrp="1"/>
          </p:cNvSpPr>
          <p:nvPr>
            <p:ph type="sldNum" sz="quarter" idx="12"/>
          </p:nvPr>
        </p:nvSpPr>
        <p:spPr>
          <a:xfrm>
            <a:off x="7086600" y="6492875"/>
            <a:ext cx="2057400" cy="365125"/>
          </a:xfrm>
        </p:spPr>
        <p:txBody>
          <a:bodyPr/>
          <a:lstStyle/>
          <a:p>
            <a:fld id="{0B6825B9-5EF3-4D61-85E6-7A556E07D9C3}" type="slidenum">
              <a:rPr lang="en-US" smtClean="0"/>
              <a:t>75</a:t>
            </a:fld>
            <a:endParaRPr lang="en-US"/>
          </a:p>
        </p:txBody>
      </p:sp>
      <p:pic>
        <p:nvPicPr>
          <p:cNvPr id="36" name="Picture 35">
            <a:extLst>
              <a:ext uri="{FF2B5EF4-FFF2-40B4-BE49-F238E27FC236}">
                <a16:creationId xmlns:a16="http://schemas.microsoft.com/office/drawing/2014/main" xmlns="" id="{1F7D2C33-D78F-4F8F-8329-4ED2706FAB17}"/>
              </a:ext>
            </a:extLst>
          </p:cNvPr>
          <p:cNvPicPr>
            <a:picLocks noChangeAspect="1"/>
          </p:cNvPicPr>
          <p:nvPr/>
        </p:nvPicPr>
        <p:blipFill rotWithShape="1">
          <a:blip r:embed="rId2">
            <a:extLst>
              <a:ext uri="{28A0092B-C50C-407E-A947-70E740481C1C}">
                <a14:useLocalDpi xmlns:a14="http://schemas.microsoft.com/office/drawing/2010/main" val="0"/>
              </a:ext>
            </a:extLst>
          </a:blip>
          <a:srcRect t="2615" r="1170" b="894"/>
          <a:stretch/>
        </p:blipFill>
        <p:spPr>
          <a:xfrm>
            <a:off x="685800" y="907473"/>
            <a:ext cx="7606145" cy="5569528"/>
          </a:xfrm>
          <a:prstGeom prst="rect">
            <a:avLst/>
          </a:prstGeom>
        </p:spPr>
      </p:pic>
    </p:spTree>
    <p:extLst>
      <p:ext uri="{BB962C8B-B14F-4D97-AF65-F5344CB8AC3E}">
        <p14:creationId xmlns:p14="http://schemas.microsoft.com/office/powerpoint/2010/main" val="21028178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680122" y="963948"/>
            <a:ext cx="3225174" cy="43287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2" name="Title 1"/>
          <p:cNvSpPr>
            <a:spLocks noGrp="1"/>
          </p:cNvSpPr>
          <p:nvPr>
            <p:ph type="title"/>
          </p:nvPr>
        </p:nvSpPr>
        <p:spPr/>
        <p:txBody>
          <a:bodyPr/>
          <a:lstStyle/>
          <a:p>
            <a:r>
              <a:rPr lang="en-US" dirty="0" err="1"/>
              <a:t>PasteSampled</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805" y="914400"/>
            <a:ext cx="3236529" cy="437831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0122" y="963948"/>
            <a:ext cx="3225173" cy="4307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Arrow Connector 6"/>
          <p:cNvCxnSpPr/>
          <p:nvPr/>
        </p:nvCxnSpPr>
        <p:spPr bwMode="auto">
          <a:xfrm flipV="1">
            <a:off x="3022474" y="2626085"/>
            <a:ext cx="64236" cy="300896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bwMode="auto">
          <a:xfrm flipV="1">
            <a:off x="5674834" y="2586366"/>
            <a:ext cx="64236" cy="300896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44102" y="5608019"/>
            <a:ext cx="1454932" cy="369332"/>
          </a:xfrm>
          <a:prstGeom prst="rect">
            <a:avLst/>
          </a:prstGeom>
          <a:noFill/>
        </p:spPr>
        <p:txBody>
          <a:bodyPr wrap="square" rtlCol="0">
            <a:spAutoFit/>
          </a:bodyPr>
          <a:lstStyle/>
          <a:p>
            <a:r>
              <a:rPr lang="en-US"/>
              <a:t>Clone</a:t>
            </a:r>
          </a:p>
        </p:txBody>
      </p:sp>
      <p:sp>
        <p:nvSpPr>
          <p:cNvPr id="11" name="TextBox 10"/>
          <p:cNvSpPr txBox="1"/>
          <p:nvPr/>
        </p:nvSpPr>
        <p:spPr>
          <a:xfrm>
            <a:off x="3680122" y="5558470"/>
            <a:ext cx="5141811" cy="646331"/>
          </a:xfrm>
          <a:prstGeom prst="rect">
            <a:avLst/>
          </a:prstGeom>
          <a:noFill/>
        </p:spPr>
        <p:txBody>
          <a:bodyPr wrap="square" rtlCol="0">
            <a:spAutoFit/>
          </a:bodyPr>
          <a:lstStyle/>
          <a:p>
            <a:r>
              <a:rPr lang="en-US"/>
              <a:t>Input mask: selection of the original area, saved with the background being an alpha channel</a:t>
            </a:r>
          </a:p>
        </p:txBody>
      </p:sp>
      <p:sp>
        <p:nvSpPr>
          <p:cNvPr id="12" name="TextBox 11"/>
          <p:cNvSpPr txBox="1"/>
          <p:nvPr/>
        </p:nvSpPr>
        <p:spPr>
          <a:xfrm>
            <a:off x="7017907" y="914400"/>
            <a:ext cx="1959429" cy="4247317"/>
          </a:xfrm>
          <a:prstGeom prst="rect">
            <a:avLst/>
          </a:prstGeom>
          <a:noFill/>
        </p:spPr>
        <p:txBody>
          <a:bodyPr wrap="square" rtlCol="0">
            <a:spAutoFit/>
          </a:bodyPr>
          <a:lstStyle/>
          <a:p>
            <a:r>
              <a:rPr lang="en-US" dirty="0"/>
              <a:t>CLONE:</a:t>
            </a:r>
          </a:p>
          <a:p>
            <a:endParaRPr lang="en-US" dirty="0"/>
          </a:p>
          <a:p>
            <a:r>
              <a:rPr lang="en-US" dirty="0"/>
              <a:t>Notice</a:t>
            </a:r>
          </a:p>
          <a:p>
            <a:pPr marL="285750" indent="-285750">
              <a:buFont typeface="Arial" panose="020B0604020202020204" pitchFamily="34" charset="0"/>
              <a:buChar char="•"/>
            </a:pPr>
            <a:r>
              <a:rPr lang="en-US" dirty="0"/>
              <a:t>Change in luminance</a:t>
            </a:r>
          </a:p>
          <a:p>
            <a:pPr marL="285750" indent="-285750">
              <a:buFont typeface="Arial" panose="020B0604020202020204" pitchFamily="34" charset="0"/>
              <a:buChar char="•"/>
            </a:pPr>
            <a:r>
              <a:rPr lang="en-US" dirty="0"/>
              <a:t>Exact orientation and size</a:t>
            </a:r>
          </a:p>
          <a:p>
            <a:pPr marL="285750" indent="-285750">
              <a:buFont typeface="Arial" panose="020B0604020202020204" pitchFamily="34" charset="0"/>
              <a:buChar char="•"/>
            </a:pPr>
            <a:endParaRPr lang="en-US" dirty="0"/>
          </a:p>
          <a:p>
            <a:r>
              <a:rPr lang="en-US" dirty="0"/>
              <a:t>Also the change mask will show that the edges are blurry and larger than input mask</a:t>
            </a:r>
          </a:p>
        </p:txBody>
      </p:sp>
    </p:spTree>
    <p:extLst>
      <p:ext uri="{BB962C8B-B14F-4D97-AF65-F5344CB8AC3E}">
        <p14:creationId xmlns:p14="http://schemas.microsoft.com/office/powerpoint/2010/main" val="451907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11112" y="1347978"/>
            <a:ext cx="1953768" cy="1688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Isosceles Triangle 4"/>
          <p:cNvSpPr/>
          <p:nvPr/>
        </p:nvSpPr>
        <p:spPr>
          <a:xfrm>
            <a:off x="6885432" y="1850898"/>
            <a:ext cx="646176" cy="8503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 name="Rectangle 5"/>
          <p:cNvSpPr/>
          <p:nvPr/>
        </p:nvSpPr>
        <p:spPr>
          <a:xfrm>
            <a:off x="4008119" y="2626430"/>
            <a:ext cx="1953768" cy="16885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Rectangle 7"/>
          <p:cNvSpPr/>
          <p:nvPr/>
        </p:nvSpPr>
        <p:spPr>
          <a:xfrm>
            <a:off x="6608064" y="3811711"/>
            <a:ext cx="1953768" cy="1688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Isosceles Triangle 8"/>
          <p:cNvSpPr/>
          <p:nvPr/>
        </p:nvSpPr>
        <p:spPr>
          <a:xfrm>
            <a:off x="6882384" y="4314631"/>
            <a:ext cx="646176" cy="8503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2" name="Isosceles Triangle 11"/>
          <p:cNvSpPr/>
          <p:nvPr/>
        </p:nvSpPr>
        <p:spPr>
          <a:xfrm>
            <a:off x="7694676" y="4314631"/>
            <a:ext cx="646176" cy="850392"/>
          </a:xfrm>
          <a:prstGeom prst="triangl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13" name="TextBox 12"/>
          <p:cNvSpPr txBox="1"/>
          <p:nvPr/>
        </p:nvSpPr>
        <p:spPr>
          <a:xfrm>
            <a:off x="387182" y="1845067"/>
            <a:ext cx="3867912" cy="507831"/>
          </a:xfrm>
          <a:prstGeom prst="rect">
            <a:avLst/>
          </a:prstGeom>
          <a:noFill/>
        </p:spPr>
        <p:txBody>
          <a:bodyPr wrap="square" rtlCol="0">
            <a:spAutoFit/>
          </a:bodyPr>
          <a:lstStyle/>
          <a:p>
            <a:r>
              <a:rPr lang="en-US" sz="1350" dirty="0"/>
              <a:t>Alternative Method: Paste Sampled with Input Mask</a:t>
            </a:r>
          </a:p>
        </p:txBody>
      </p:sp>
      <p:cxnSp>
        <p:nvCxnSpPr>
          <p:cNvPr id="17" name="Straight Arrow Connector 16"/>
          <p:cNvCxnSpPr/>
          <p:nvPr/>
        </p:nvCxnSpPr>
        <p:spPr>
          <a:xfrm>
            <a:off x="7565136" y="3106674"/>
            <a:ext cx="19812" cy="670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025896" y="3380994"/>
            <a:ext cx="1447800" cy="374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67021" y="2349430"/>
            <a:ext cx="1235964" cy="300082"/>
          </a:xfrm>
          <a:prstGeom prst="rect">
            <a:avLst/>
          </a:prstGeom>
          <a:noFill/>
        </p:spPr>
        <p:txBody>
          <a:bodyPr wrap="square" rtlCol="0">
            <a:spAutoFit/>
          </a:bodyPr>
          <a:lstStyle/>
          <a:p>
            <a:r>
              <a:rPr lang="en-US" sz="1350"/>
              <a:t>Input Mask</a:t>
            </a:r>
          </a:p>
        </p:txBody>
      </p:sp>
      <p:sp>
        <p:nvSpPr>
          <p:cNvPr id="23" name="TextBox 22"/>
          <p:cNvSpPr txBox="1"/>
          <p:nvPr/>
        </p:nvSpPr>
        <p:spPr>
          <a:xfrm rot="768392">
            <a:off x="6033602" y="3281245"/>
            <a:ext cx="1235964" cy="300082"/>
          </a:xfrm>
          <a:prstGeom prst="rect">
            <a:avLst/>
          </a:prstGeom>
          <a:noFill/>
        </p:spPr>
        <p:txBody>
          <a:bodyPr wrap="square" rtlCol="0">
            <a:spAutoFit/>
          </a:bodyPr>
          <a:lstStyle/>
          <a:p>
            <a:r>
              <a:rPr lang="en-US" sz="1350"/>
              <a:t>Input Mask</a:t>
            </a:r>
          </a:p>
        </p:txBody>
      </p:sp>
      <p:sp>
        <p:nvSpPr>
          <p:cNvPr id="16" name="Rectangle 15"/>
          <p:cNvSpPr/>
          <p:nvPr/>
        </p:nvSpPr>
        <p:spPr>
          <a:xfrm>
            <a:off x="4211279" y="3099630"/>
            <a:ext cx="733806" cy="89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p:nvSpPr>
        <p:spPr>
          <a:xfrm>
            <a:off x="7107936" y="3193726"/>
            <a:ext cx="1235964" cy="507831"/>
          </a:xfrm>
          <a:prstGeom prst="rect">
            <a:avLst/>
          </a:prstGeom>
          <a:noFill/>
        </p:spPr>
        <p:txBody>
          <a:bodyPr wrap="square" rtlCol="0">
            <a:spAutoFit/>
          </a:bodyPr>
          <a:lstStyle/>
          <a:p>
            <a:r>
              <a:rPr lang="en-US" sz="1350"/>
              <a:t>Paste Sampled</a:t>
            </a:r>
          </a:p>
        </p:txBody>
      </p:sp>
      <p:sp>
        <p:nvSpPr>
          <p:cNvPr id="7" name="Isosceles Triangle 6"/>
          <p:cNvSpPr/>
          <p:nvPr/>
        </p:nvSpPr>
        <p:spPr>
          <a:xfrm>
            <a:off x="4255094" y="3119441"/>
            <a:ext cx="646176" cy="8503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8" name="TextBox 17"/>
          <p:cNvSpPr txBox="1"/>
          <p:nvPr/>
        </p:nvSpPr>
        <p:spPr>
          <a:xfrm>
            <a:off x="470428" y="2575685"/>
            <a:ext cx="2682240" cy="3624069"/>
          </a:xfrm>
          <a:prstGeom prst="rect">
            <a:avLst/>
          </a:prstGeom>
          <a:noFill/>
        </p:spPr>
        <p:txBody>
          <a:bodyPr wrap="square" rtlCol="0">
            <a:spAutoFit/>
          </a:bodyPr>
          <a:lstStyle/>
          <a:p>
            <a:r>
              <a:rPr lang="en-US" sz="1350" dirty="0"/>
              <a:t>Paste sampled:</a:t>
            </a:r>
          </a:p>
          <a:p>
            <a:pPr marL="257175" indent="-257175">
              <a:buAutoNum type="arabicPeriod"/>
            </a:pPr>
            <a:r>
              <a:rPr lang="en-US" sz="1350" dirty="0"/>
              <a:t>Create a target point</a:t>
            </a:r>
          </a:p>
          <a:p>
            <a:pPr marL="257175" indent="-257175">
              <a:buAutoNum type="arabicPeriod"/>
            </a:pPr>
            <a:r>
              <a:rPr lang="en-US" sz="1350" dirty="0"/>
              <a:t>Use your sampling tool (patch, clone, healing brushes, rubber stamps etc.)</a:t>
            </a:r>
          </a:p>
          <a:p>
            <a:pPr marL="257175" indent="-257175">
              <a:buAutoNum type="arabicPeriod"/>
            </a:pPr>
            <a:r>
              <a:rPr lang="en-US" sz="1350" dirty="0"/>
              <a:t>Create an input mask that summarizes the area that you used. The more accurate the better. </a:t>
            </a:r>
          </a:p>
          <a:p>
            <a:pPr marL="257175" indent="-257175">
              <a:buAutoNum type="arabicPeriod"/>
            </a:pPr>
            <a:r>
              <a:rPr lang="en-US" sz="1350" dirty="0"/>
              <a:t>If you can create an accurate mask, use paste splice regardless of tool  you use. </a:t>
            </a:r>
          </a:p>
          <a:p>
            <a:r>
              <a:rPr lang="en-US" sz="1350" dirty="0"/>
              <a:t>Use paste sampled for cloning if you cannot create an exact input mask or select region because of advanced or algorithmic blending.</a:t>
            </a:r>
          </a:p>
        </p:txBody>
      </p:sp>
      <p:sp>
        <p:nvSpPr>
          <p:cNvPr id="2" name="Title 1"/>
          <p:cNvSpPr>
            <a:spLocks noGrp="1"/>
          </p:cNvSpPr>
          <p:nvPr>
            <p:ph type="title"/>
          </p:nvPr>
        </p:nvSpPr>
        <p:spPr/>
        <p:txBody>
          <a:bodyPr/>
          <a:lstStyle/>
          <a:p>
            <a:r>
              <a:rPr lang="en-US" sz="2800" dirty="0" err="1"/>
              <a:t>PasteSampled</a:t>
            </a:r>
            <a:endParaRPr lang="en-US" sz="2800" dirty="0"/>
          </a:p>
        </p:txBody>
      </p:sp>
      <p:sp>
        <p:nvSpPr>
          <p:cNvPr id="3" name="TextBox 2">
            <a:extLst>
              <a:ext uri="{FF2B5EF4-FFF2-40B4-BE49-F238E27FC236}">
                <a16:creationId xmlns:a16="http://schemas.microsoft.com/office/drawing/2014/main" xmlns="" id="{1D2564EF-2291-4CD5-954D-D443ADD130C8}"/>
              </a:ext>
            </a:extLst>
          </p:cNvPr>
          <p:cNvSpPr txBox="1"/>
          <p:nvPr/>
        </p:nvSpPr>
        <p:spPr>
          <a:xfrm>
            <a:off x="387182" y="1112293"/>
            <a:ext cx="4676137" cy="369332"/>
          </a:xfrm>
          <a:prstGeom prst="rect">
            <a:avLst/>
          </a:prstGeom>
          <a:noFill/>
        </p:spPr>
        <p:txBody>
          <a:bodyPr wrap="square" rtlCol="0">
            <a:spAutoFit/>
          </a:bodyPr>
          <a:lstStyle/>
          <a:p>
            <a:r>
              <a:rPr lang="en-US" dirty="0"/>
              <a:t>Secondary Workflow:</a:t>
            </a:r>
          </a:p>
        </p:txBody>
      </p:sp>
    </p:spTree>
    <p:extLst>
      <p:ext uri="{BB962C8B-B14F-4D97-AF65-F5344CB8AC3E}">
        <p14:creationId xmlns:p14="http://schemas.microsoft.com/office/powerpoint/2010/main" val="4231560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PasteSplice</a:t>
            </a:r>
            <a:endParaRPr lang="en-US" dirty="0"/>
          </a:p>
        </p:txBody>
      </p:sp>
      <p:sp>
        <p:nvSpPr>
          <p:cNvPr id="3" name="Slide Number Placeholder 2"/>
          <p:cNvSpPr>
            <a:spLocks noGrp="1"/>
          </p:cNvSpPr>
          <p:nvPr>
            <p:ph type="sldNum" sz="quarter" idx="12"/>
          </p:nvPr>
        </p:nvSpPr>
        <p:spPr>
          <a:xfrm>
            <a:off x="7086600" y="6492875"/>
            <a:ext cx="2057400" cy="365125"/>
          </a:xfrm>
        </p:spPr>
        <p:txBody>
          <a:bodyPr/>
          <a:lstStyle/>
          <a:p>
            <a:fld id="{0B6825B9-5EF3-4D61-85E6-7A556E07D9C3}" type="slidenum">
              <a:rPr lang="en-US" smtClean="0"/>
              <a:t>78</a:t>
            </a:fld>
            <a:endParaRPr lang="en-US"/>
          </a:p>
        </p:txBody>
      </p:sp>
      <p:pic>
        <p:nvPicPr>
          <p:cNvPr id="34" name="Picture 33">
            <a:extLst>
              <a:ext uri="{FF2B5EF4-FFF2-40B4-BE49-F238E27FC236}">
                <a16:creationId xmlns:a16="http://schemas.microsoft.com/office/drawing/2014/main" xmlns="" id="{11916D1B-8ABC-4726-AB88-B20C021A6438}"/>
              </a:ext>
            </a:extLst>
          </p:cNvPr>
          <p:cNvPicPr>
            <a:picLocks noChangeAspect="1"/>
          </p:cNvPicPr>
          <p:nvPr/>
        </p:nvPicPr>
        <p:blipFill rotWithShape="1">
          <a:blip r:embed="rId2">
            <a:extLst>
              <a:ext uri="{28A0092B-C50C-407E-A947-70E740481C1C}">
                <a14:useLocalDpi xmlns:a14="http://schemas.microsoft.com/office/drawing/2010/main" val="0"/>
              </a:ext>
            </a:extLst>
          </a:blip>
          <a:srcRect l="1687" t="8247" r="5357" b="5376"/>
          <a:stretch/>
        </p:blipFill>
        <p:spPr>
          <a:xfrm>
            <a:off x="586093" y="921327"/>
            <a:ext cx="7971813" cy="5555673"/>
          </a:xfrm>
          <a:prstGeom prst="rect">
            <a:avLst/>
          </a:prstGeom>
        </p:spPr>
      </p:pic>
    </p:spTree>
    <p:extLst>
      <p:ext uri="{BB962C8B-B14F-4D97-AF65-F5344CB8AC3E}">
        <p14:creationId xmlns:p14="http://schemas.microsoft.com/office/powerpoint/2010/main" val="4974392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PasteSplice</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79</a:t>
            </a:fld>
            <a:endParaRPr lang="en-US"/>
          </a:p>
        </p:txBody>
      </p:sp>
      <p:pic>
        <p:nvPicPr>
          <p:cNvPr id="6" name="Picture 5">
            <a:extLst>
              <a:ext uri="{FF2B5EF4-FFF2-40B4-BE49-F238E27FC236}">
                <a16:creationId xmlns:a16="http://schemas.microsoft.com/office/drawing/2014/main" xmlns="" id="{7580FD45-027E-4199-A615-0417291B3FAA}"/>
              </a:ext>
            </a:extLst>
          </p:cNvPr>
          <p:cNvPicPr>
            <a:picLocks noChangeAspect="1"/>
          </p:cNvPicPr>
          <p:nvPr/>
        </p:nvPicPr>
        <p:blipFill rotWithShape="1">
          <a:blip r:embed="rId2">
            <a:extLst>
              <a:ext uri="{28A0092B-C50C-407E-A947-70E740481C1C}">
                <a14:useLocalDpi xmlns:a14="http://schemas.microsoft.com/office/drawing/2010/main" val="0"/>
              </a:ext>
            </a:extLst>
          </a:blip>
          <a:srcRect t="12836" b="13135"/>
          <a:stretch/>
        </p:blipFill>
        <p:spPr>
          <a:xfrm>
            <a:off x="0" y="1373568"/>
            <a:ext cx="9144000" cy="5076967"/>
          </a:xfrm>
          <a:prstGeom prst="rect">
            <a:avLst/>
          </a:prstGeom>
        </p:spPr>
      </p:pic>
      <p:sp>
        <p:nvSpPr>
          <p:cNvPr id="4" name="TextBox 3">
            <a:extLst>
              <a:ext uri="{FF2B5EF4-FFF2-40B4-BE49-F238E27FC236}">
                <a16:creationId xmlns:a16="http://schemas.microsoft.com/office/drawing/2014/main" xmlns="" id="{35D9339B-6C6C-4442-82C2-E45BEE459BFC}"/>
              </a:ext>
            </a:extLst>
          </p:cNvPr>
          <p:cNvSpPr txBox="1"/>
          <p:nvPr/>
        </p:nvSpPr>
        <p:spPr>
          <a:xfrm>
            <a:off x="2169994" y="792163"/>
            <a:ext cx="4715302" cy="646331"/>
          </a:xfrm>
          <a:prstGeom prst="rect">
            <a:avLst/>
          </a:prstGeom>
          <a:noFill/>
        </p:spPr>
        <p:txBody>
          <a:bodyPr wrap="square" rtlCol="0">
            <a:spAutoFit/>
          </a:bodyPr>
          <a:lstStyle/>
          <a:p>
            <a:pPr algn="ctr"/>
            <a:r>
              <a:rPr lang="en-US" sz="3600" dirty="0" err="1"/>
              <a:t>PasteSpliceBlend</a:t>
            </a:r>
            <a:endParaRPr lang="en-US" sz="3600" dirty="0"/>
          </a:p>
        </p:txBody>
      </p:sp>
    </p:spTree>
    <p:extLst>
      <p:ext uri="{BB962C8B-B14F-4D97-AF65-F5344CB8AC3E}">
        <p14:creationId xmlns:p14="http://schemas.microsoft.com/office/powerpoint/2010/main" val="508222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CGI</a:t>
            </a:r>
          </a:p>
        </p:txBody>
      </p:sp>
      <p:sp>
        <p:nvSpPr>
          <p:cNvPr id="3" name="Slide Number Placeholder 2"/>
          <p:cNvSpPr>
            <a:spLocks noGrp="1"/>
          </p:cNvSpPr>
          <p:nvPr>
            <p:ph type="sldNum" sz="quarter" idx="12"/>
          </p:nvPr>
        </p:nvSpPr>
        <p:spPr/>
        <p:txBody>
          <a:bodyPr/>
          <a:lstStyle/>
          <a:p>
            <a:fld id="{0B6825B9-5EF3-4D61-85E6-7A556E07D9C3}" type="slidenum">
              <a:rPr lang="en-US" smtClean="0"/>
              <a:t>8</a:t>
            </a:fld>
            <a:endParaRPr lang="en-US"/>
          </a:p>
        </p:txBody>
      </p:sp>
      <p:cxnSp>
        <p:nvCxnSpPr>
          <p:cNvPr id="8" name="Straight Arrow Connector 7"/>
          <p:cNvCxnSpPr/>
          <p:nvPr/>
        </p:nvCxnSpPr>
        <p:spPr bwMode="auto">
          <a:xfrm flipV="1">
            <a:off x="2635093" y="1959429"/>
            <a:ext cx="2391855" cy="800056"/>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bwMode="auto">
          <a:xfrm flipV="1">
            <a:off x="2850555" y="4378993"/>
            <a:ext cx="2292757" cy="509001"/>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graphicFrame>
        <p:nvGraphicFramePr>
          <p:cNvPr id="4" name="Table 3">
            <a:extLst>
              <a:ext uri="{FF2B5EF4-FFF2-40B4-BE49-F238E27FC236}">
                <a16:creationId xmlns:a16="http://schemas.microsoft.com/office/drawing/2014/main" xmlns="" id="{B90FCEA2-BBD5-4223-AC46-2619EE265E6C}"/>
              </a:ext>
            </a:extLst>
          </p:cNvPr>
          <p:cNvGraphicFramePr>
            <a:graphicFrameLocks noGrp="1"/>
          </p:cNvGraphicFramePr>
          <p:nvPr>
            <p:extLst>
              <p:ext uri="{D42A27DB-BD31-4B8C-83A1-F6EECF244321}">
                <p14:modId xmlns:p14="http://schemas.microsoft.com/office/powerpoint/2010/main" val="3250523510"/>
              </p:ext>
            </p:extLst>
          </p:nvPr>
        </p:nvGraphicFramePr>
        <p:xfrm>
          <a:off x="215900" y="895351"/>
          <a:ext cx="8388350" cy="5445999"/>
        </p:xfrm>
        <a:graphic>
          <a:graphicData uri="http://schemas.openxmlformats.org/drawingml/2006/table">
            <a:tbl>
              <a:tblPr firstRow="1" bandRow="1">
                <a:tableStyleId>{5C22544A-7EE6-4342-B048-85BDC9FD1C3A}</a:tableStyleId>
              </a:tblPr>
              <a:tblGrid>
                <a:gridCol w="1949450">
                  <a:extLst>
                    <a:ext uri="{9D8B030D-6E8A-4147-A177-3AD203B41FA5}">
                      <a16:colId xmlns:a16="http://schemas.microsoft.com/office/drawing/2014/main" xmlns="" val="4170890855"/>
                    </a:ext>
                  </a:extLst>
                </a:gridCol>
                <a:gridCol w="6438900">
                  <a:extLst>
                    <a:ext uri="{9D8B030D-6E8A-4147-A177-3AD203B41FA5}">
                      <a16:colId xmlns:a16="http://schemas.microsoft.com/office/drawing/2014/main" xmlns="" val="2915728755"/>
                    </a:ext>
                  </a:extLst>
                </a:gridCol>
              </a:tblGrid>
              <a:tr h="400880">
                <a:tc>
                  <a:txBody>
                    <a:bodyPr/>
                    <a:lstStyle/>
                    <a:p>
                      <a:r>
                        <a:rPr lang="en-US" dirty="0"/>
                        <a:t>Operation Name</a:t>
                      </a:r>
                    </a:p>
                  </a:txBody>
                  <a:tcPr/>
                </a:tc>
                <a:tc>
                  <a:txBody>
                    <a:bodyPr/>
                    <a:lstStyle/>
                    <a:p>
                      <a:r>
                        <a:rPr lang="en-US"/>
                        <a:t>Description</a:t>
                      </a:r>
                    </a:p>
                  </a:txBody>
                  <a:tcPr/>
                </a:tc>
                <a:extLst>
                  <a:ext uri="{0D108BD9-81ED-4DB2-BD59-A6C34878D82A}">
                    <a16:rowId xmlns:a16="http://schemas.microsoft.com/office/drawing/2014/main" xmlns="" val="4180013591"/>
                  </a:ext>
                </a:extLst>
              </a:tr>
              <a:tr h="400880">
                <a:tc>
                  <a:txBody>
                    <a:bodyPr/>
                    <a:lstStyle/>
                    <a:p>
                      <a:r>
                        <a:rPr lang="en-US" sz="1600" dirty="0" err="1"/>
                        <a:t>ArtificialLighting</a:t>
                      </a:r>
                      <a:endParaRPr lang="en-US" sz="1600" dirty="0"/>
                    </a:p>
                  </a:txBody>
                  <a:tcPr/>
                </a:tc>
                <a:tc>
                  <a:txBody>
                    <a:bodyPr/>
                    <a:lstStyle/>
                    <a:p>
                      <a:r>
                        <a:rPr lang="en-US" sz="1400" dirty="0"/>
                        <a:t>Add sources of illumination that were not originally present</a:t>
                      </a:r>
                    </a:p>
                  </a:txBody>
                  <a:tcPr/>
                </a:tc>
                <a:extLst>
                  <a:ext uri="{0D108BD9-81ED-4DB2-BD59-A6C34878D82A}">
                    <a16:rowId xmlns:a16="http://schemas.microsoft.com/office/drawing/2014/main" xmlns="" val="1526016694"/>
                  </a:ext>
                </a:extLst>
              </a:tr>
              <a:tr h="493907">
                <a:tc>
                  <a:txBody>
                    <a:bodyPr/>
                    <a:lstStyle/>
                    <a:p>
                      <a:r>
                        <a:rPr lang="en-US" sz="1600" err="1"/>
                        <a:t>OverlayObject</a:t>
                      </a:r>
                      <a:endParaRPr lang="en-US" sz="1600"/>
                    </a:p>
                  </a:txBody>
                  <a:tcPr/>
                </a:tc>
                <a:tc>
                  <a:txBody>
                    <a:bodyPr/>
                    <a:lstStyle/>
                    <a:p>
                      <a:r>
                        <a:rPr lang="en-US" sz="1400"/>
                        <a:t>Add an object to another image or selection. Do not use a donor image. Consider using </a:t>
                      </a:r>
                      <a:r>
                        <a:rPr lang="en-US" sz="1400" err="1"/>
                        <a:t>ObjectCGI</a:t>
                      </a:r>
                      <a:r>
                        <a:rPr lang="en-US" sz="1400"/>
                        <a:t>.</a:t>
                      </a:r>
                    </a:p>
                  </a:txBody>
                  <a:tcPr/>
                </a:tc>
                <a:extLst>
                  <a:ext uri="{0D108BD9-81ED-4DB2-BD59-A6C34878D82A}">
                    <a16:rowId xmlns:a16="http://schemas.microsoft.com/office/drawing/2014/main" xmlns="" val="3863903297"/>
                  </a:ext>
                </a:extLst>
              </a:tr>
              <a:tr h="400880">
                <a:tc>
                  <a:txBody>
                    <a:bodyPr/>
                    <a:lstStyle/>
                    <a:p>
                      <a:r>
                        <a:rPr lang="en-US" sz="1600" err="1"/>
                        <a:t>DigitalPenDraw</a:t>
                      </a:r>
                      <a:endParaRPr lang="en-US" sz="1600"/>
                    </a:p>
                  </a:txBody>
                  <a:tcPr/>
                </a:tc>
                <a:tc>
                  <a:txBody>
                    <a:bodyPr/>
                    <a:lstStyle/>
                    <a:p>
                      <a:r>
                        <a:rPr lang="en-US" sz="1400"/>
                        <a:t>Use the pencil or brush tool to add a pixel overlay to an image or selection</a:t>
                      </a:r>
                    </a:p>
                  </a:txBody>
                  <a:tcPr/>
                </a:tc>
                <a:extLst>
                  <a:ext uri="{0D108BD9-81ED-4DB2-BD59-A6C34878D82A}">
                    <a16:rowId xmlns:a16="http://schemas.microsoft.com/office/drawing/2014/main" xmlns="" val="3920853065"/>
                  </a:ext>
                </a:extLst>
              </a:tr>
              <a:tr h="400880">
                <a:tc>
                  <a:txBody>
                    <a:bodyPr/>
                    <a:lstStyle/>
                    <a:p>
                      <a:r>
                        <a:rPr lang="en-US" sz="1600"/>
                        <a:t>Handwriting</a:t>
                      </a:r>
                    </a:p>
                  </a:txBody>
                  <a:tcPr/>
                </a:tc>
                <a:tc>
                  <a:txBody>
                    <a:bodyPr/>
                    <a:lstStyle/>
                    <a:p>
                      <a:r>
                        <a:rPr lang="en-US" sz="1400"/>
                        <a:t>Use the pencil or brush to add a look of handwriting to an image or selection</a:t>
                      </a:r>
                    </a:p>
                  </a:txBody>
                  <a:tcPr/>
                </a:tc>
                <a:extLst>
                  <a:ext uri="{0D108BD9-81ED-4DB2-BD59-A6C34878D82A}">
                    <a16:rowId xmlns:a16="http://schemas.microsoft.com/office/drawing/2014/main" xmlns="" val="1489245804"/>
                  </a:ext>
                </a:extLst>
              </a:tr>
              <a:tr h="400880">
                <a:tc>
                  <a:txBody>
                    <a:bodyPr/>
                    <a:lstStyle/>
                    <a:p>
                      <a:r>
                        <a:rPr lang="en-US" sz="1600" err="1"/>
                        <a:t>ObjectCGI</a:t>
                      </a:r>
                      <a:endParaRPr lang="en-US" sz="1600"/>
                    </a:p>
                  </a:txBody>
                  <a:tcPr/>
                </a:tc>
                <a:tc>
                  <a:txBody>
                    <a:bodyPr/>
                    <a:lstStyle/>
                    <a:p>
                      <a:r>
                        <a:rPr lang="en-US" sz="1400"/>
                        <a:t>Create objects that were not originally present in an image</a:t>
                      </a:r>
                    </a:p>
                  </a:txBody>
                  <a:tcPr/>
                </a:tc>
                <a:extLst>
                  <a:ext uri="{0D108BD9-81ED-4DB2-BD59-A6C34878D82A}">
                    <a16:rowId xmlns:a16="http://schemas.microsoft.com/office/drawing/2014/main" xmlns="" val="153102336"/>
                  </a:ext>
                </a:extLst>
              </a:tr>
              <a:tr h="400880">
                <a:tc>
                  <a:txBody>
                    <a:bodyPr/>
                    <a:lstStyle/>
                    <a:p>
                      <a:r>
                        <a:rPr lang="en-US" sz="1600" err="1"/>
                        <a:t>SynthesizeGAN</a:t>
                      </a:r>
                      <a:endParaRPr lang="en-US" sz="1600"/>
                    </a:p>
                  </a:txBody>
                  <a:tcPr/>
                </a:tc>
                <a:tc>
                  <a:txBody>
                    <a:bodyPr/>
                    <a:lstStyle/>
                    <a:p>
                      <a:r>
                        <a:rPr lang="en-US" sz="1400"/>
                        <a:t>Synthesize an image using a trained GAN model and provided input</a:t>
                      </a:r>
                    </a:p>
                  </a:txBody>
                  <a:tcPr/>
                </a:tc>
                <a:extLst>
                  <a:ext uri="{0D108BD9-81ED-4DB2-BD59-A6C34878D82A}">
                    <a16:rowId xmlns:a16="http://schemas.microsoft.com/office/drawing/2014/main" xmlns="" val="584124845"/>
                  </a:ext>
                </a:extLst>
              </a:tr>
              <a:tr h="493907">
                <a:tc>
                  <a:txBody>
                    <a:bodyPr/>
                    <a:lstStyle/>
                    <a:p>
                      <a:r>
                        <a:rPr lang="en-US" sz="1600" err="1"/>
                        <a:t>OverlayText</a:t>
                      </a:r>
                      <a:endParaRPr lang="en-US" sz="1600"/>
                    </a:p>
                  </a:txBody>
                  <a:tcPr/>
                </a:tc>
                <a:tc>
                  <a:txBody>
                    <a:bodyPr/>
                    <a:lstStyle/>
                    <a:p>
                      <a:r>
                        <a:rPr lang="en-US" sz="1400" dirty="0"/>
                        <a:t>Add text to an image or selection. Do not use a donor image. Donor images must be inserted using a </a:t>
                      </a:r>
                      <a:r>
                        <a:rPr lang="en-US" sz="1400" dirty="0" err="1"/>
                        <a:t>PasteSplice</a:t>
                      </a:r>
                      <a:r>
                        <a:rPr lang="en-US" sz="1400" dirty="0"/>
                        <a:t> operation.</a:t>
                      </a:r>
                    </a:p>
                  </a:txBody>
                  <a:tcPr/>
                </a:tc>
                <a:extLst>
                  <a:ext uri="{0D108BD9-81ED-4DB2-BD59-A6C34878D82A}">
                    <a16:rowId xmlns:a16="http://schemas.microsoft.com/office/drawing/2014/main" xmlns="" val="2296173051"/>
                  </a:ext>
                </a:extLst>
              </a:tr>
              <a:tr h="400880">
                <a:tc>
                  <a:txBody>
                    <a:bodyPr/>
                    <a:lstStyle/>
                    <a:p>
                      <a:r>
                        <a:rPr lang="en-US" sz="1600"/>
                        <a:t>Gradient</a:t>
                      </a:r>
                    </a:p>
                  </a:txBody>
                  <a:tcPr/>
                </a:tc>
                <a:tc>
                  <a:txBody>
                    <a:bodyPr/>
                    <a:lstStyle/>
                    <a:p>
                      <a:r>
                        <a:rPr lang="en-US" sz="1400"/>
                        <a:t>Apply a donor adjustment within a selection with scaling intensities</a:t>
                      </a:r>
                    </a:p>
                  </a:txBody>
                  <a:tcPr/>
                </a:tc>
                <a:extLst>
                  <a:ext uri="{0D108BD9-81ED-4DB2-BD59-A6C34878D82A}">
                    <a16:rowId xmlns:a16="http://schemas.microsoft.com/office/drawing/2014/main" xmlns="" val="1791792361"/>
                  </a:ext>
                </a:extLst>
              </a:tr>
              <a:tr h="400880">
                <a:tc>
                  <a:txBody>
                    <a:bodyPr/>
                    <a:lstStyle/>
                    <a:p>
                      <a:r>
                        <a:rPr lang="en-US" sz="1600" err="1"/>
                        <a:t>ArtificialReflection</a:t>
                      </a:r>
                      <a:endParaRPr lang="en-US" sz="1600"/>
                    </a:p>
                  </a:txBody>
                  <a:tcPr/>
                </a:tc>
                <a:tc>
                  <a:txBody>
                    <a:bodyPr/>
                    <a:lstStyle/>
                    <a:p>
                      <a:r>
                        <a:rPr lang="en-US" sz="1400"/>
                        <a:t>Add sources of reflection that were not originally present</a:t>
                      </a:r>
                    </a:p>
                  </a:txBody>
                  <a:tcPr/>
                </a:tc>
                <a:extLst>
                  <a:ext uri="{0D108BD9-81ED-4DB2-BD59-A6C34878D82A}">
                    <a16:rowId xmlns:a16="http://schemas.microsoft.com/office/drawing/2014/main" xmlns="" val="2562084381"/>
                  </a:ext>
                </a:extLst>
              </a:tr>
              <a:tr h="400880">
                <a:tc>
                  <a:txBody>
                    <a:bodyPr/>
                    <a:lstStyle/>
                    <a:p>
                      <a:r>
                        <a:rPr lang="en-US" sz="1600" err="1"/>
                        <a:t>ArtificialShadow</a:t>
                      </a:r>
                      <a:endParaRPr lang="en-US" sz="1600"/>
                    </a:p>
                  </a:txBody>
                  <a:tcPr/>
                </a:tc>
                <a:tc>
                  <a:txBody>
                    <a:bodyPr/>
                    <a:lstStyle/>
                    <a:p>
                      <a:r>
                        <a:rPr lang="en-US" sz="1400"/>
                        <a:t>Add shadows that were not originally present</a:t>
                      </a:r>
                    </a:p>
                  </a:txBody>
                  <a:tcPr/>
                </a:tc>
                <a:extLst>
                  <a:ext uri="{0D108BD9-81ED-4DB2-BD59-A6C34878D82A}">
                    <a16:rowId xmlns:a16="http://schemas.microsoft.com/office/drawing/2014/main" xmlns="" val="2959705229"/>
                  </a:ext>
                </a:extLst>
              </a:tr>
              <a:tr h="400880">
                <a:tc>
                  <a:txBody>
                    <a:bodyPr/>
                    <a:lstStyle/>
                    <a:p>
                      <a:r>
                        <a:rPr lang="en-US" sz="1600" err="1"/>
                        <a:t>CGIFill</a:t>
                      </a:r>
                      <a:endParaRPr lang="en-US" sz="1600"/>
                    </a:p>
                  </a:txBody>
                  <a:tcPr/>
                </a:tc>
                <a:tc>
                  <a:txBody>
                    <a:bodyPr/>
                    <a:lstStyle/>
                    <a:p>
                      <a:r>
                        <a:rPr lang="en-US" sz="1400"/>
                        <a:t>Uniformly alter the color of an image within a given selection</a:t>
                      </a:r>
                    </a:p>
                  </a:txBody>
                  <a:tcPr/>
                </a:tc>
                <a:extLst>
                  <a:ext uri="{0D108BD9-81ED-4DB2-BD59-A6C34878D82A}">
                    <a16:rowId xmlns:a16="http://schemas.microsoft.com/office/drawing/2014/main" xmlns="" val="2222538325"/>
                  </a:ext>
                </a:extLst>
              </a:tr>
              <a:tr h="400880">
                <a:tc>
                  <a:txBody>
                    <a:bodyPr/>
                    <a:lstStyle/>
                    <a:p>
                      <a:r>
                        <a:rPr lang="en-US" sz="1600" err="1"/>
                        <a:t>SynthesizeVideo</a:t>
                      </a:r>
                      <a:endParaRPr lang="en-US" sz="1600"/>
                    </a:p>
                  </a:txBody>
                  <a:tcPr/>
                </a:tc>
                <a:tc>
                  <a:txBody>
                    <a:bodyPr/>
                    <a:lstStyle/>
                    <a:p>
                      <a:r>
                        <a:rPr lang="en-US" sz="1400" dirty="0"/>
                        <a:t>Synthesize a video scene using a trained GAN model and provided input</a:t>
                      </a:r>
                    </a:p>
                  </a:txBody>
                  <a:tcPr/>
                </a:tc>
                <a:extLst>
                  <a:ext uri="{0D108BD9-81ED-4DB2-BD59-A6C34878D82A}">
                    <a16:rowId xmlns:a16="http://schemas.microsoft.com/office/drawing/2014/main" xmlns="" val="4041904838"/>
                  </a:ext>
                </a:extLst>
              </a:tr>
            </a:tbl>
          </a:graphicData>
        </a:graphic>
      </p:graphicFrame>
    </p:spTree>
    <p:extLst>
      <p:ext uri="{BB962C8B-B14F-4D97-AF65-F5344CB8AC3E}">
        <p14:creationId xmlns:p14="http://schemas.microsoft.com/office/powerpoint/2010/main" val="3685327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680122" y="963948"/>
            <a:ext cx="3225174" cy="43287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2" name="Title 1"/>
          <p:cNvSpPr>
            <a:spLocks noGrp="1"/>
          </p:cNvSpPr>
          <p:nvPr>
            <p:ph type="title"/>
          </p:nvPr>
        </p:nvSpPr>
        <p:spPr/>
        <p:txBody>
          <a:bodyPr/>
          <a:lstStyle/>
          <a:p>
            <a:r>
              <a:rPr lang="en-US" dirty="0" err="1"/>
              <a:t>PasteSplice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0122" y="963948"/>
            <a:ext cx="3225173" cy="4307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p:cNvCxnSpPr/>
          <p:nvPr/>
        </p:nvCxnSpPr>
        <p:spPr bwMode="auto">
          <a:xfrm flipV="1">
            <a:off x="5674834" y="2586366"/>
            <a:ext cx="64236" cy="300896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44102" y="5608019"/>
            <a:ext cx="1454932" cy="369332"/>
          </a:xfrm>
          <a:prstGeom prst="rect">
            <a:avLst/>
          </a:prstGeom>
          <a:noFill/>
        </p:spPr>
        <p:txBody>
          <a:bodyPr wrap="square" rtlCol="0">
            <a:spAutoFit/>
          </a:bodyPr>
          <a:lstStyle/>
          <a:p>
            <a:r>
              <a:rPr lang="en-US"/>
              <a:t>Clone</a:t>
            </a:r>
          </a:p>
        </p:txBody>
      </p:sp>
      <p:sp>
        <p:nvSpPr>
          <p:cNvPr id="11" name="TextBox 10"/>
          <p:cNvSpPr txBox="1"/>
          <p:nvPr/>
        </p:nvSpPr>
        <p:spPr>
          <a:xfrm>
            <a:off x="3547334" y="5608019"/>
            <a:ext cx="5407480" cy="646331"/>
          </a:xfrm>
          <a:prstGeom prst="rect">
            <a:avLst/>
          </a:prstGeom>
          <a:noFill/>
        </p:spPr>
        <p:txBody>
          <a:bodyPr wrap="square" rtlCol="0">
            <a:spAutoFit/>
          </a:bodyPr>
          <a:lstStyle/>
          <a:p>
            <a:r>
              <a:rPr lang="en-US" dirty="0"/>
              <a:t>Select Region: selection of the original area, saved with the background being an alpha channel</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087" y="945276"/>
            <a:ext cx="3280282" cy="4373710"/>
          </a:xfrm>
          <a:prstGeom prst="rect">
            <a:avLst/>
          </a:prstGeom>
        </p:spPr>
      </p:pic>
      <p:cxnSp>
        <p:nvCxnSpPr>
          <p:cNvPr id="7" name="Straight Arrow Connector 6"/>
          <p:cNvCxnSpPr/>
          <p:nvPr/>
        </p:nvCxnSpPr>
        <p:spPr bwMode="auto">
          <a:xfrm flipH="1" flipV="1">
            <a:off x="2720678" y="3544989"/>
            <a:ext cx="301796" cy="2090058"/>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047663" y="1038435"/>
            <a:ext cx="1950420" cy="3970318"/>
          </a:xfrm>
          <a:prstGeom prst="rect">
            <a:avLst/>
          </a:prstGeom>
          <a:noFill/>
        </p:spPr>
        <p:txBody>
          <a:bodyPr wrap="square" rtlCol="0">
            <a:spAutoFit/>
          </a:bodyPr>
          <a:lstStyle/>
          <a:p>
            <a:r>
              <a:rPr lang="en-US" dirty="0"/>
              <a:t>Clone:</a:t>
            </a:r>
          </a:p>
          <a:p>
            <a:endParaRPr lang="en-US" dirty="0"/>
          </a:p>
          <a:p>
            <a:r>
              <a:rPr lang="en-US" dirty="0"/>
              <a:t>Notice:</a:t>
            </a:r>
          </a:p>
          <a:p>
            <a:pPr marL="285750" indent="-285750">
              <a:buFont typeface="Arial" panose="020B0604020202020204" pitchFamily="34" charset="0"/>
              <a:buChar char="•"/>
            </a:pPr>
            <a:r>
              <a:rPr lang="en-US" dirty="0"/>
              <a:t>Change in size and orientation</a:t>
            </a:r>
          </a:p>
          <a:p>
            <a:pPr marL="285750" indent="-285750">
              <a:buFont typeface="Arial" panose="020B0604020202020204" pitchFamily="34" charset="0"/>
              <a:buChar char="•"/>
            </a:pPr>
            <a:r>
              <a:rPr lang="en-US" dirty="0"/>
              <a:t>No change in color or intensity</a:t>
            </a:r>
          </a:p>
          <a:p>
            <a:pPr marL="285750" indent="-285750">
              <a:buFont typeface="Arial" panose="020B0604020202020204" pitchFamily="34" charset="0"/>
              <a:buChar char="•"/>
            </a:pPr>
            <a:r>
              <a:rPr lang="en-US" dirty="0"/>
              <a:t>Might be some cropping of selected region</a:t>
            </a:r>
          </a:p>
        </p:txBody>
      </p:sp>
    </p:spTree>
    <p:extLst>
      <p:ext uri="{BB962C8B-B14F-4D97-AF65-F5344CB8AC3E}">
        <p14:creationId xmlns:p14="http://schemas.microsoft.com/office/powerpoint/2010/main" val="36783253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06668" y="1104139"/>
            <a:ext cx="1389503" cy="120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Isosceles Triangle 4"/>
          <p:cNvSpPr/>
          <p:nvPr/>
        </p:nvSpPr>
        <p:spPr>
          <a:xfrm>
            <a:off x="6196375" y="1607058"/>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 name="Rectangle 5"/>
          <p:cNvSpPr/>
          <p:nvPr/>
        </p:nvSpPr>
        <p:spPr>
          <a:xfrm>
            <a:off x="3474720" y="2311147"/>
            <a:ext cx="1389503" cy="12009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7" name="Isosceles Triangle 6"/>
          <p:cNvSpPr/>
          <p:nvPr/>
        </p:nvSpPr>
        <p:spPr>
          <a:xfrm>
            <a:off x="3564427" y="2814066"/>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8" name="Rectangle 7"/>
          <p:cNvSpPr/>
          <p:nvPr/>
        </p:nvSpPr>
        <p:spPr>
          <a:xfrm>
            <a:off x="3240117" y="4095951"/>
            <a:ext cx="1389503" cy="120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Isosceles Triangle 8"/>
          <p:cNvSpPr/>
          <p:nvPr/>
        </p:nvSpPr>
        <p:spPr>
          <a:xfrm>
            <a:off x="3329824" y="4598870"/>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2" name="Isosceles Triangle 11"/>
          <p:cNvSpPr/>
          <p:nvPr/>
        </p:nvSpPr>
        <p:spPr>
          <a:xfrm>
            <a:off x="4142116" y="4598870"/>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3" name="TextBox 12"/>
          <p:cNvSpPr txBox="1"/>
          <p:nvPr/>
        </p:nvSpPr>
        <p:spPr>
          <a:xfrm>
            <a:off x="116763" y="2525821"/>
            <a:ext cx="3867912" cy="507831"/>
          </a:xfrm>
          <a:prstGeom prst="rect">
            <a:avLst/>
          </a:prstGeom>
          <a:noFill/>
        </p:spPr>
        <p:txBody>
          <a:bodyPr wrap="square" rtlCol="0">
            <a:spAutoFit/>
          </a:bodyPr>
          <a:lstStyle/>
          <a:p>
            <a:r>
              <a:rPr lang="en-US" sz="1350" dirty="0"/>
              <a:t>Preferred Method: Select Region -&gt; Paste Splice</a:t>
            </a:r>
          </a:p>
        </p:txBody>
      </p:sp>
      <p:cxnSp>
        <p:nvCxnSpPr>
          <p:cNvPr id="15" name="Straight Arrow Connector 14"/>
          <p:cNvCxnSpPr/>
          <p:nvPr/>
        </p:nvCxnSpPr>
        <p:spPr>
          <a:xfrm flipH="1">
            <a:off x="4407408" y="1896618"/>
            <a:ext cx="1365504" cy="32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8" idx="0"/>
          </p:cNvCxnSpPr>
          <p:nvPr/>
        </p:nvCxnSpPr>
        <p:spPr>
          <a:xfrm flipH="1">
            <a:off x="3934869" y="2569965"/>
            <a:ext cx="2491283" cy="1525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8" idx="0"/>
          </p:cNvCxnSpPr>
          <p:nvPr/>
        </p:nvCxnSpPr>
        <p:spPr>
          <a:xfrm flipH="1">
            <a:off x="3934869" y="2820025"/>
            <a:ext cx="1084792" cy="127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191000" y="1607058"/>
            <a:ext cx="1235964" cy="507831"/>
          </a:xfrm>
          <a:prstGeom prst="rect">
            <a:avLst/>
          </a:prstGeom>
          <a:noFill/>
        </p:spPr>
        <p:txBody>
          <a:bodyPr wrap="square" rtlCol="0">
            <a:spAutoFit/>
          </a:bodyPr>
          <a:lstStyle/>
          <a:p>
            <a:r>
              <a:rPr lang="en-US" sz="1350"/>
              <a:t>Select Region</a:t>
            </a:r>
          </a:p>
        </p:txBody>
      </p:sp>
      <p:sp>
        <p:nvSpPr>
          <p:cNvPr id="23" name="TextBox 22"/>
          <p:cNvSpPr txBox="1"/>
          <p:nvPr/>
        </p:nvSpPr>
        <p:spPr>
          <a:xfrm rot="768392">
            <a:off x="4879550" y="2554060"/>
            <a:ext cx="1235964" cy="300082"/>
          </a:xfrm>
          <a:prstGeom prst="rect">
            <a:avLst/>
          </a:prstGeom>
          <a:noFill/>
        </p:spPr>
        <p:txBody>
          <a:bodyPr wrap="square" rtlCol="0">
            <a:spAutoFit/>
          </a:bodyPr>
          <a:lstStyle/>
          <a:p>
            <a:r>
              <a:rPr lang="en-US" sz="1350"/>
              <a:t>Donor</a:t>
            </a:r>
          </a:p>
        </p:txBody>
      </p:sp>
      <p:sp>
        <p:nvSpPr>
          <p:cNvPr id="24" name="TextBox 23"/>
          <p:cNvSpPr txBox="1"/>
          <p:nvPr/>
        </p:nvSpPr>
        <p:spPr>
          <a:xfrm>
            <a:off x="6319643" y="2336602"/>
            <a:ext cx="1235964" cy="300082"/>
          </a:xfrm>
          <a:prstGeom prst="rect">
            <a:avLst/>
          </a:prstGeom>
          <a:noFill/>
        </p:spPr>
        <p:txBody>
          <a:bodyPr wrap="square" rtlCol="0">
            <a:spAutoFit/>
          </a:bodyPr>
          <a:lstStyle/>
          <a:p>
            <a:r>
              <a:rPr lang="en-US" sz="1350"/>
              <a:t>Paste Splice</a:t>
            </a:r>
          </a:p>
        </p:txBody>
      </p:sp>
      <p:sp>
        <p:nvSpPr>
          <p:cNvPr id="25" name="TextBox 24"/>
          <p:cNvSpPr txBox="1"/>
          <p:nvPr/>
        </p:nvSpPr>
        <p:spPr>
          <a:xfrm>
            <a:off x="249490" y="3331764"/>
            <a:ext cx="2682240" cy="1754326"/>
          </a:xfrm>
          <a:prstGeom prst="rect">
            <a:avLst/>
          </a:prstGeom>
          <a:noFill/>
        </p:spPr>
        <p:txBody>
          <a:bodyPr wrap="square" rtlCol="0">
            <a:spAutoFit/>
          </a:bodyPr>
          <a:lstStyle/>
          <a:p>
            <a:r>
              <a:rPr lang="en-US" sz="1350" dirty="0"/>
              <a:t>Paste splice:</a:t>
            </a:r>
          </a:p>
          <a:p>
            <a:pPr marL="257175" indent="-257175">
              <a:buAutoNum type="arabicPeriod"/>
            </a:pPr>
            <a:r>
              <a:rPr lang="en-US" sz="1350" dirty="0"/>
              <a:t>Create a selection</a:t>
            </a:r>
          </a:p>
          <a:p>
            <a:pPr marL="257175" indent="-257175">
              <a:buAutoNum type="arabicPeriod"/>
            </a:pPr>
            <a:r>
              <a:rPr lang="en-US" sz="1350" dirty="0"/>
              <a:t>Do changes to that selection (resize, rotate, (if must crop)</a:t>
            </a:r>
          </a:p>
          <a:p>
            <a:pPr marL="257175" indent="-257175">
              <a:buAutoNum type="arabicPeriod"/>
            </a:pPr>
            <a:r>
              <a:rPr lang="en-US" sz="1350" dirty="0"/>
              <a:t>Paste selection</a:t>
            </a:r>
          </a:p>
          <a:p>
            <a:pPr marL="257175" indent="-257175">
              <a:buAutoNum type="arabicPeriod"/>
            </a:pPr>
            <a:endParaRPr lang="en-US" sz="1350" dirty="0"/>
          </a:p>
          <a:p>
            <a:r>
              <a:rPr lang="en-US" sz="1350" dirty="0"/>
              <a:t>Use paste splice if you are copying and pasting.</a:t>
            </a:r>
          </a:p>
        </p:txBody>
      </p:sp>
      <p:cxnSp>
        <p:nvCxnSpPr>
          <p:cNvPr id="26" name="Straight Arrow Connector 25"/>
          <p:cNvCxnSpPr>
            <a:stCxn id="24" idx="2"/>
            <a:endCxn id="31" idx="0"/>
          </p:cNvCxnSpPr>
          <p:nvPr/>
        </p:nvCxnSpPr>
        <p:spPr>
          <a:xfrm flipH="1">
            <a:off x="5856221" y="2636684"/>
            <a:ext cx="1081404" cy="1451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8" idx="0"/>
          </p:cNvCxnSpPr>
          <p:nvPr/>
        </p:nvCxnSpPr>
        <p:spPr>
          <a:xfrm>
            <a:off x="7308023" y="2651922"/>
            <a:ext cx="684026" cy="1441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297297" y="4093780"/>
            <a:ext cx="1389503" cy="120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Isosceles Triangle 28"/>
          <p:cNvSpPr/>
          <p:nvPr/>
        </p:nvSpPr>
        <p:spPr>
          <a:xfrm>
            <a:off x="7387004" y="4596700"/>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0" name="Isosceles Triangle 29"/>
          <p:cNvSpPr/>
          <p:nvPr/>
        </p:nvSpPr>
        <p:spPr>
          <a:xfrm rot="20379745">
            <a:off x="8079449" y="4596699"/>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1" name="Rectangle 30"/>
          <p:cNvSpPr/>
          <p:nvPr/>
        </p:nvSpPr>
        <p:spPr>
          <a:xfrm>
            <a:off x="5161469" y="4087997"/>
            <a:ext cx="1389503" cy="120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Isosceles Triangle 31"/>
          <p:cNvSpPr/>
          <p:nvPr/>
        </p:nvSpPr>
        <p:spPr>
          <a:xfrm>
            <a:off x="5251176" y="4590916"/>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3" name="Isosceles Triangle 32"/>
          <p:cNvSpPr/>
          <p:nvPr/>
        </p:nvSpPr>
        <p:spPr>
          <a:xfrm>
            <a:off x="5856220" y="4446112"/>
            <a:ext cx="332021" cy="289609"/>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4" name="TextBox 33"/>
          <p:cNvSpPr txBox="1"/>
          <p:nvPr/>
        </p:nvSpPr>
        <p:spPr>
          <a:xfrm>
            <a:off x="2980810" y="4091224"/>
            <a:ext cx="350520" cy="300082"/>
          </a:xfrm>
          <a:prstGeom prst="rect">
            <a:avLst/>
          </a:prstGeom>
          <a:noFill/>
        </p:spPr>
        <p:txBody>
          <a:bodyPr wrap="square" rtlCol="0">
            <a:spAutoFit/>
          </a:bodyPr>
          <a:lstStyle/>
          <a:p>
            <a:r>
              <a:rPr lang="en-US" sz="1350"/>
              <a:t>1</a:t>
            </a:r>
          </a:p>
        </p:txBody>
      </p:sp>
      <p:sp>
        <p:nvSpPr>
          <p:cNvPr id="35" name="TextBox 34"/>
          <p:cNvSpPr txBox="1"/>
          <p:nvPr/>
        </p:nvSpPr>
        <p:spPr>
          <a:xfrm>
            <a:off x="4888927" y="4058886"/>
            <a:ext cx="350520" cy="300082"/>
          </a:xfrm>
          <a:prstGeom prst="rect">
            <a:avLst/>
          </a:prstGeom>
          <a:noFill/>
        </p:spPr>
        <p:txBody>
          <a:bodyPr wrap="square" rtlCol="0">
            <a:spAutoFit/>
          </a:bodyPr>
          <a:lstStyle/>
          <a:p>
            <a:r>
              <a:rPr lang="en-US" sz="1350"/>
              <a:t>2</a:t>
            </a:r>
          </a:p>
        </p:txBody>
      </p:sp>
      <p:sp>
        <p:nvSpPr>
          <p:cNvPr id="36" name="TextBox 35"/>
          <p:cNvSpPr txBox="1"/>
          <p:nvPr/>
        </p:nvSpPr>
        <p:spPr>
          <a:xfrm>
            <a:off x="7078289" y="4078542"/>
            <a:ext cx="350520" cy="300082"/>
          </a:xfrm>
          <a:prstGeom prst="rect">
            <a:avLst/>
          </a:prstGeom>
          <a:noFill/>
        </p:spPr>
        <p:txBody>
          <a:bodyPr wrap="square" rtlCol="0">
            <a:spAutoFit/>
          </a:bodyPr>
          <a:lstStyle/>
          <a:p>
            <a:r>
              <a:rPr lang="en-US" sz="1350"/>
              <a:t>3</a:t>
            </a:r>
          </a:p>
        </p:txBody>
      </p:sp>
      <p:sp>
        <p:nvSpPr>
          <p:cNvPr id="2" name="Title 1"/>
          <p:cNvSpPr>
            <a:spLocks noGrp="1"/>
          </p:cNvSpPr>
          <p:nvPr>
            <p:ph type="title"/>
          </p:nvPr>
        </p:nvSpPr>
        <p:spPr/>
        <p:txBody>
          <a:bodyPr/>
          <a:lstStyle/>
          <a:p>
            <a:r>
              <a:rPr lang="en-US" dirty="0" err="1"/>
              <a:t>PasteSplice</a:t>
            </a:r>
            <a:endParaRPr lang="en-US" dirty="0"/>
          </a:p>
        </p:txBody>
      </p:sp>
      <p:cxnSp>
        <p:nvCxnSpPr>
          <p:cNvPr id="37" name="Straight Arrow Connector 36"/>
          <p:cNvCxnSpPr>
            <a:endCxn id="31" idx="0"/>
          </p:cNvCxnSpPr>
          <p:nvPr/>
        </p:nvCxnSpPr>
        <p:spPr>
          <a:xfrm>
            <a:off x="5014065" y="2813012"/>
            <a:ext cx="842156" cy="1274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8" idx="0"/>
          </p:cNvCxnSpPr>
          <p:nvPr/>
        </p:nvCxnSpPr>
        <p:spPr>
          <a:xfrm>
            <a:off x="5014065" y="2813012"/>
            <a:ext cx="2977984" cy="1280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BA7C870C-D7ED-4514-ACEE-C1C77A84388E}"/>
              </a:ext>
            </a:extLst>
          </p:cNvPr>
          <p:cNvSpPr txBox="1"/>
          <p:nvPr/>
        </p:nvSpPr>
        <p:spPr>
          <a:xfrm>
            <a:off x="249490" y="1002793"/>
            <a:ext cx="3314937" cy="369332"/>
          </a:xfrm>
          <a:prstGeom prst="rect">
            <a:avLst/>
          </a:prstGeom>
          <a:noFill/>
        </p:spPr>
        <p:txBody>
          <a:bodyPr wrap="square" rtlCol="0">
            <a:spAutoFit/>
          </a:bodyPr>
          <a:lstStyle/>
          <a:p>
            <a:r>
              <a:rPr lang="en-US" dirty="0"/>
              <a:t>Workflow Overview:</a:t>
            </a:r>
          </a:p>
        </p:txBody>
      </p:sp>
    </p:spTree>
    <p:extLst>
      <p:ext uri="{BB962C8B-B14F-4D97-AF65-F5344CB8AC3E}">
        <p14:creationId xmlns:p14="http://schemas.microsoft.com/office/powerpoint/2010/main" val="2702931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901" y="1160300"/>
            <a:ext cx="6705600" cy="838200"/>
          </a:xfrm>
        </p:spPr>
        <p:txBody>
          <a:bodyPr/>
          <a:lstStyle/>
          <a:p>
            <a:pPr algn="ctr"/>
            <a:r>
              <a:rPr lang="en-US" sz="2800" dirty="0"/>
              <a:t>Summary for Journaling Semantic Clones</a:t>
            </a:r>
          </a:p>
        </p:txBody>
      </p:sp>
      <p:sp>
        <p:nvSpPr>
          <p:cNvPr id="3" name="Content Placeholder 2"/>
          <p:cNvSpPr>
            <a:spLocks noGrp="1"/>
          </p:cNvSpPr>
          <p:nvPr>
            <p:ph idx="4294967295"/>
          </p:nvPr>
        </p:nvSpPr>
        <p:spPr>
          <a:xfrm>
            <a:off x="87312" y="3070392"/>
            <a:ext cx="3787775" cy="2803525"/>
          </a:xfrm>
        </p:spPr>
        <p:txBody>
          <a:bodyPr>
            <a:normAutofit fontScale="92500" lnSpcReduction="20000"/>
          </a:bodyPr>
          <a:lstStyle/>
          <a:p>
            <a:r>
              <a:rPr lang="en-US" dirty="0"/>
              <a:t>When you can create a selection</a:t>
            </a:r>
          </a:p>
          <a:p>
            <a:r>
              <a:rPr lang="en-US" dirty="0"/>
              <a:t>When it is a straightforward copy and paste</a:t>
            </a:r>
          </a:p>
          <a:p>
            <a:r>
              <a:rPr lang="en-US" dirty="0"/>
              <a:t>When tools allow for creating separate steps</a:t>
            </a:r>
          </a:p>
        </p:txBody>
      </p:sp>
      <p:sp>
        <p:nvSpPr>
          <p:cNvPr id="4" name="Content Placeholder 2"/>
          <p:cNvSpPr txBox="1">
            <a:spLocks/>
          </p:cNvSpPr>
          <p:nvPr/>
        </p:nvSpPr>
        <p:spPr>
          <a:xfrm>
            <a:off x="4306824" y="2906979"/>
            <a:ext cx="3787902"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When you can only create a general selection</a:t>
            </a:r>
          </a:p>
          <a:p>
            <a:r>
              <a:rPr lang="en-US" sz="2100" dirty="0"/>
              <a:t>When there is blending or computer generated content to fill in the unknowns to create a better visual effect</a:t>
            </a:r>
          </a:p>
          <a:p>
            <a:r>
              <a:rPr lang="en-US" sz="2100" dirty="0"/>
              <a:t>When the sampling tool does not let you choose where sampling is from. </a:t>
            </a:r>
          </a:p>
        </p:txBody>
      </p:sp>
      <p:sp>
        <p:nvSpPr>
          <p:cNvPr id="5" name="TextBox 4"/>
          <p:cNvSpPr txBox="1"/>
          <p:nvPr/>
        </p:nvSpPr>
        <p:spPr>
          <a:xfrm>
            <a:off x="208787" y="2257447"/>
            <a:ext cx="3544824" cy="553998"/>
          </a:xfrm>
          <a:prstGeom prst="rect">
            <a:avLst/>
          </a:prstGeom>
          <a:noFill/>
        </p:spPr>
        <p:txBody>
          <a:bodyPr wrap="square" rtlCol="0">
            <a:spAutoFit/>
          </a:bodyPr>
          <a:lstStyle/>
          <a:p>
            <a:r>
              <a:rPr lang="en-US" sz="3000" dirty="0">
                <a:ln w="0"/>
                <a:solidFill>
                  <a:schemeClr val="accent6"/>
                </a:solidFill>
                <a:effectLst>
                  <a:outerShdw blurRad="38100" dist="19050" dir="2700000" algn="tl" rotWithShape="0">
                    <a:schemeClr val="dk1">
                      <a:alpha val="40000"/>
                    </a:schemeClr>
                  </a:outerShdw>
                </a:effectLst>
              </a:rPr>
              <a:t>Paste Splice </a:t>
            </a:r>
          </a:p>
        </p:txBody>
      </p:sp>
      <p:sp>
        <p:nvSpPr>
          <p:cNvPr id="6" name="TextBox 5"/>
          <p:cNvSpPr txBox="1"/>
          <p:nvPr/>
        </p:nvSpPr>
        <p:spPr>
          <a:xfrm>
            <a:off x="4428363" y="2201484"/>
            <a:ext cx="3544824" cy="553998"/>
          </a:xfrm>
          <a:prstGeom prst="rect">
            <a:avLst/>
          </a:prstGeom>
          <a:noFill/>
        </p:spPr>
        <p:txBody>
          <a:bodyPr wrap="square" rtlCol="0">
            <a:spAutoFit/>
          </a:bodyPr>
          <a:lstStyle/>
          <a:p>
            <a:r>
              <a:rPr lang="en-US" sz="3000" dirty="0">
                <a:ln w="0"/>
                <a:solidFill>
                  <a:schemeClr val="accent2"/>
                </a:solidFill>
                <a:effectLst>
                  <a:outerShdw blurRad="38100" dist="19050" dir="2700000" algn="tl" rotWithShape="0">
                    <a:schemeClr val="dk1">
                      <a:alpha val="40000"/>
                    </a:schemeClr>
                  </a:outerShdw>
                </a:effectLst>
              </a:rPr>
              <a:t>Paste Sampled</a:t>
            </a:r>
          </a:p>
        </p:txBody>
      </p:sp>
      <p:sp>
        <p:nvSpPr>
          <p:cNvPr id="7" name="Rectangle 6"/>
          <p:cNvSpPr/>
          <p:nvPr/>
        </p:nvSpPr>
        <p:spPr>
          <a:xfrm rot="1463713">
            <a:off x="2717198" y="2271079"/>
            <a:ext cx="204978" cy="414809"/>
          </a:xfrm>
          <a:custGeom>
            <a:avLst/>
            <a:gdLst>
              <a:gd name="connsiteX0" fmla="*/ 0 w 179832"/>
              <a:gd name="connsiteY0" fmla="*/ 0 h 353943"/>
              <a:gd name="connsiteX1" fmla="*/ 179832 w 179832"/>
              <a:gd name="connsiteY1" fmla="*/ 0 h 353943"/>
              <a:gd name="connsiteX2" fmla="*/ 179832 w 179832"/>
              <a:gd name="connsiteY2" fmla="*/ 353943 h 353943"/>
              <a:gd name="connsiteX3" fmla="*/ 0 w 179832"/>
              <a:gd name="connsiteY3" fmla="*/ 353943 h 353943"/>
              <a:gd name="connsiteX4" fmla="*/ 0 w 179832"/>
              <a:gd name="connsiteY4" fmla="*/ 0 h 353943"/>
              <a:gd name="connsiteX0" fmla="*/ 109728 w 179832"/>
              <a:gd name="connsiteY0" fmla="*/ 199136 h 353943"/>
              <a:gd name="connsiteX1" fmla="*/ 179832 w 179832"/>
              <a:gd name="connsiteY1" fmla="*/ 0 h 353943"/>
              <a:gd name="connsiteX2" fmla="*/ 179832 w 179832"/>
              <a:gd name="connsiteY2" fmla="*/ 353943 h 353943"/>
              <a:gd name="connsiteX3" fmla="*/ 0 w 179832"/>
              <a:gd name="connsiteY3" fmla="*/ 353943 h 353943"/>
              <a:gd name="connsiteX4" fmla="*/ 109728 w 179832"/>
              <a:gd name="connsiteY4" fmla="*/ 199136 h 353943"/>
              <a:gd name="connsiteX0" fmla="*/ 109728 w 232664"/>
              <a:gd name="connsiteY0" fmla="*/ 199136 h 540887"/>
              <a:gd name="connsiteX1" fmla="*/ 179832 w 232664"/>
              <a:gd name="connsiteY1" fmla="*/ 0 h 540887"/>
              <a:gd name="connsiteX2" fmla="*/ 232664 w 232664"/>
              <a:gd name="connsiteY2" fmla="*/ 540887 h 540887"/>
              <a:gd name="connsiteX3" fmla="*/ 0 w 232664"/>
              <a:gd name="connsiteY3" fmla="*/ 353943 h 540887"/>
              <a:gd name="connsiteX4" fmla="*/ 109728 w 232664"/>
              <a:gd name="connsiteY4" fmla="*/ 199136 h 540887"/>
              <a:gd name="connsiteX0" fmla="*/ 166624 w 232664"/>
              <a:gd name="connsiteY0" fmla="*/ 410464 h 540887"/>
              <a:gd name="connsiteX1" fmla="*/ 179832 w 232664"/>
              <a:gd name="connsiteY1" fmla="*/ 0 h 540887"/>
              <a:gd name="connsiteX2" fmla="*/ 232664 w 232664"/>
              <a:gd name="connsiteY2" fmla="*/ 540887 h 540887"/>
              <a:gd name="connsiteX3" fmla="*/ 0 w 232664"/>
              <a:gd name="connsiteY3" fmla="*/ 353943 h 540887"/>
              <a:gd name="connsiteX4" fmla="*/ 166624 w 232664"/>
              <a:gd name="connsiteY4" fmla="*/ 410464 h 540887"/>
              <a:gd name="connsiteX0" fmla="*/ 166624 w 273304"/>
              <a:gd name="connsiteY0" fmla="*/ 422656 h 553079"/>
              <a:gd name="connsiteX1" fmla="*/ 273304 w 273304"/>
              <a:gd name="connsiteY1" fmla="*/ 0 h 553079"/>
              <a:gd name="connsiteX2" fmla="*/ 232664 w 273304"/>
              <a:gd name="connsiteY2" fmla="*/ 553079 h 553079"/>
              <a:gd name="connsiteX3" fmla="*/ 0 w 273304"/>
              <a:gd name="connsiteY3" fmla="*/ 366135 h 553079"/>
              <a:gd name="connsiteX4" fmla="*/ 166624 w 273304"/>
              <a:gd name="connsiteY4" fmla="*/ 422656 h 553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04" h="553079">
                <a:moveTo>
                  <a:pt x="166624" y="422656"/>
                </a:moveTo>
                <a:lnTo>
                  <a:pt x="273304" y="0"/>
                </a:lnTo>
                <a:lnTo>
                  <a:pt x="232664" y="553079"/>
                </a:lnTo>
                <a:lnTo>
                  <a:pt x="0" y="366135"/>
                </a:lnTo>
                <a:lnTo>
                  <a:pt x="166624" y="422656"/>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xmlns="" id="{277DAF9D-7EA3-469B-BCB5-D86D4B66D3E4}"/>
              </a:ext>
            </a:extLst>
          </p:cNvPr>
          <p:cNvSpPr txBox="1"/>
          <p:nvPr/>
        </p:nvSpPr>
        <p:spPr>
          <a:xfrm>
            <a:off x="5602406" y="316578"/>
            <a:ext cx="2859206" cy="584775"/>
          </a:xfrm>
          <a:prstGeom prst="rect">
            <a:avLst/>
          </a:prstGeom>
          <a:noFill/>
        </p:spPr>
        <p:txBody>
          <a:bodyPr wrap="square" rtlCol="0">
            <a:spAutoFit/>
          </a:bodyPr>
          <a:lstStyle/>
          <a:p>
            <a:pPr algn="r"/>
            <a:r>
              <a:rPr lang="en-US" sz="3200" dirty="0"/>
              <a:t>Paste</a:t>
            </a:r>
          </a:p>
        </p:txBody>
      </p:sp>
    </p:spTree>
    <p:extLst>
      <p:ext uri="{BB962C8B-B14F-4D97-AF65-F5344CB8AC3E}">
        <p14:creationId xmlns:p14="http://schemas.microsoft.com/office/powerpoint/2010/main" val="2231512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PostProcessing</a:t>
            </a:r>
            <a:endParaRPr lang="en-US"/>
          </a:p>
        </p:txBody>
      </p:sp>
      <p:sp>
        <p:nvSpPr>
          <p:cNvPr id="3" name="Slide Number Placeholder 2"/>
          <p:cNvSpPr>
            <a:spLocks noGrp="1"/>
          </p:cNvSpPr>
          <p:nvPr>
            <p:ph type="sldNum" sz="quarter" idx="12"/>
          </p:nvPr>
        </p:nvSpPr>
        <p:spPr/>
        <p:txBody>
          <a:bodyPr/>
          <a:lstStyle/>
          <a:p>
            <a:fld id="{0B6825B9-5EF3-4D61-85E6-7A556E07D9C3}" type="slidenum">
              <a:rPr lang="en-US" smtClean="0"/>
              <a:t>83</a:t>
            </a:fld>
            <a:endParaRPr lang="en-US"/>
          </a:p>
        </p:txBody>
      </p:sp>
      <p:graphicFrame>
        <p:nvGraphicFramePr>
          <p:cNvPr id="5" name="Table 4">
            <a:extLst>
              <a:ext uri="{FF2B5EF4-FFF2-40B4-BE49-F238E27FC236}">
                <a16:creationId xmlns:a16="http://schemas.microsoft.com/office/drawing/2014/main" xmlns="" id="{39394469-03FF-4107-A205-0017725AE5E2}"/>
              </a:ext>
            </a:extLst>
          </p:cNvPr>
          <p:cNvGraphicFramePr>
            <a:graphicFrameLocks noGrp="1"/>
          </p:cNvGraphicFramePr>
          <p:nvPr>
            <p:extLst>
              <p:ext uri="{D42A27DB-BD31-4B8C-83A1-F6EECF244321}">
                <p14:modId xmlns:p14="http://schemas.microsoft.com/office/powerpoint/2010/main" val="1803951052"/>
              </p:ext>
            </p:extLst>
          </p:nvPr>
        </p:nvGraphicFramePr>
        <p:xfrm>
          <a:off x="292100" y="1098550"/>
          <a:ext cx="8521700" cy="3835399"/>
        </p:xfrm>
        <a:graphic>
          <a:graphicData uri="http://schemas.openxmlformats.org/drawingml/2006/table">
            <a:tbl>
              <a:tblPr firstRow="1" bandRow="1">
                <a:tableStyleId>{5C22544A-7EE6-4342-B048-85BDC9FD1C3A}</a:tableStyleId>
              </a:tblPr>
              <a:tblGrid>
                <a:gridCol w="4260850">
                  <a:extLst>
                    <a:ext uri="{9D8B030D-6E8A-4147-A177-3AD203B41FA5}">
                      <a16:colId xmlns:a16="http://schemas.microsoft.com/office/drawing/2014/main" xmlns="" val="1934773661"/>
                    </a:ext>
                  </a:extLst>
                </a:gridCol>
                <a:gridCol w="4260850">
                  <a:extLst>
                    <a:ext uri="{9D8B030D-6E8A-4147-A177-3AD203B41FA5}">
                      <a16:colId xmlns:a16="http://schemas.microsoft.com/office/drawing/2014/main" xmlns="" val="2549915963"/>
                    </a:ext>
                  </a:extLst>
                </a:gridCol>
              </a:tblGrid>
              <a:tr h="730250">
                <a:tc>
                  <a:txBody>
                    <a:bodyPr/>
                    <a:lstStyle/>
                    <a:p>
                      <a:r>
                        <a:rPr lang="en-US"/>
                        <a:t>Operation Name</a:t>
                      </a:r>
                    </a:p>
                  </a:txBody>
                  <a:tcPr/>
                </a:tc>
                <a:tc>
                  <a:txBody>
                    <a:bodyPr/>
                    <a:lstStyle/>
                    <a:p>
                      <a:r>
                        <a:rPr lang="en-US"/>
                        <a:t>Description</a:t>
                      </a:r>
                    </a:p>
                  </a:txBody>
                  <a:tcPr/>
                </a:tc>
                <a:extLst>
                  <a:ext uri="{0D108BD9-81ED-4DB2-BD59-A6C34878D82A}">
                    <a16:rowId xmlns:a16="http://schemas.microsoft.com/office/drawing/2014/main" xmlns="" val="2843967274"/>
                  </a:ext>
                </a:extLst>
              </a:tr>
              <a:tr h="730250">
                <a:tc>
                  <a:txBody>
                    <a:bodyPr/>
                    <a:lstStyle/>
                    <a:p>
                      <a:r>
                        <a:rPr lang="en-US" err="1"/>
                        <a:t>PostProcessingSizeUpDownOrgExif</a:t>
                      </a:r>
                      <a:endParaRPr lang="en-US"/>
                    </a:p>
                  </a:txBody>
                  <a:tcPr/>
                </a:tc>
                <a:tc>
                  <a:txBody>
                    <a:bodyPr/>
                    <a:lstStyle/>
                    <a:p>
                      <a:r>
                        <a:rPr lang="en-US"/>
                        <a:t>Alter the metadata in order that when the image is displayed it changes the presentation orientation</a:t>
                      </a:r>
                    </a:p>
                  </a:txBody>
                  <a:tcPr/>
                </a:tc>
                <a:extLst>
                  <a:ext uri="{0D108BD9-81ED-4DB2-BD59-A6C34878D82A}">
                    <a16:rowId xmlns:a16="http://schemas.microsoft.com/office/drawing/2014/main" xmlns="" val="1463741453"/>
                  </a:ext>
                </a:extLst>
              </a:tr>
              <a:tr h="730250">
                <a:tc>
                  <a:txBody>
                    <a:bodyPr/>
                    <a:lstStyle/>
                    <a:p>
                      <a:r>
                        <a:rPr lang="en-US" dirty="0"/>
                        <a:t>Recapture</a:t>
                      </a:r>
                    </a:p>
                  </a:txBody>
                  <a:tcPr/>
                </a:tc>
                <a:tc>
                  <a:txBody>
                    <a:bodyPr/>
                    <a:lstStyle/>
                    <a:p>
                      <a:r>
                        <a:rPr lang="en-US"/>
                        <a:t>Recapture an image through a digital photo of a picture or screen shot.</a:t>
                      </a:r>
                    </a:p>
                  </a:txBody>
                  <a:tcPr/>
                </a:tc>
                <a:extLst>
                  <a:ext uri="{0D108BD9-81ED-4DB2-BD59-A6C34878D82A}">
                    <a16:rowId xmlns:a16="http://schemas.microsoft.com/office/drawing/2014/main" xmlns="" val="427682790"/>
                  </a:ext>
                </a:extLst>
              </a:tr>
              <a:tr h="730250">
                <a:tc>
                  <a:txBody>
                    <a:bodyPr/>
                    <a:lstStyle/>
                    <a:p>
                      <a:r>
                        <a:rPr lang="en-US" err="1"/>
                        <a:t>DuplicateFrameDrop</a:t>
                      </a:r>
                      <a:endParaRPr lang="en-US"/>
                    </a:p>
                  </a:txBody>
                  <a:tcPr/>
                </a:tc>
                <a:tc>
                  <a:txBody>
                    <a:bodyPr/>
                    <a:lstStyle/>
                    <a:p>
                      <a:r>
                        <a:rPr lang="en-US"/>
                        <a:t>Remove any frames that are near duplicates of the previous frame</a:t>
                      </a:r>
                    </a:p>
                  </a:txBody>
                  <a:tcPr/>
                </a:tc>
                <a:extLst>
                  <a:ext uri="{0D108BD9-81ED-4DB2-BD59-A6C34878D82A}">
                    <a16:rowId xmlns:a16="http://schemas.microsoft.com/office/drawing/2014/main" xmlns="" val="1416520509"/>
                  </a:ext>
                </a:extLst>
              </a:tr>
              <a:tr h="730250">
                <a:tc>
                  <a:txBody>
                    <a:bodyPr/>
                    <a:lstStyle/>
                    <a:p>
                      <a:r>
                        <a:rPr lang="en-US" dirty="0" err="1"/>
                        <a:t>RecaptureVideo</a:t>
                      </a:r>
                      <a:endParaRPr lang="en-US" dirty="0"/>
                    </a:p>
                  </a:txBody>
                  <a:tcPr/>
                </a:tc>
                <a:tc>
                  <a:txBody>
                    <a:bodyPr/>
                    <a:lstStyle/>
                    <a:p>
                      <a:r>
                        <a:rPr lang="en-US" dirty="0"/>
                        <a:t>Remove any frames that are near duplicates of the previous frame</a:t>
                      </a:r>
                    </a:p>
                  </a:txBody>
                  <a:tcPr/>
                </a:tc>
                <a:extLst>
                  <a:ext uri="{0D108BD9-81ED-4DB2-BD59-A6C34878D82A}">
                    <a16:rowId xmlns:a16="http://schemas.microsoft.com/office/drawing/2014/main" xmlns="" val="267282681"/>
                  </a:ext>
                </a:extLst>
              </a:tr>
            </a:tbl>
          </a:graphicData>
        </a:graphic>
      </p:graphicFrame>
    </p:spTree>
    <p:extLst>
      <p:ext uri="{BB962C8B-B14F-4D97-AF65-F5344CB8AC3E}">
        <p14:creationId xmlns:p14="http://schemas.microsoft.com/office/powerpoint/2010/main" val="225528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Recapture</a:t>
            </a:r>
          </a:p>
        </p:txBody>
      </p:sp>
      <p:sp>
        <p:nvSpPr>
          <p:cNvPr id="4" name="TextBox 3">
            <a:extLst>
              <a:ext uri="{FF2B5EF4-FFF2-40B4-BE49-F238E27FC236}">
                <a16:creationId xmlns:a16="http://schemas.microsoft.com/office/drawing/2014/main" xmlns="" id="{2F390EC1-E822-450A-8444-5F8E831AA27E}"/>
              </a:ext>
            </a:extLst>
          </p:cNvPr>
          <p:cNvSpPr txBox="1"/>
          <p:nvPr/>
        </p:nvSpPr>
        <p:spPr>
          <a:xfrm>
            <a:off x="381000" y="11176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Hide the digital evidence of a manipulation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it look like the manipulated image or video was an original scene off a camera</a:t>
            </a:r>
          </a:p>
        </p:txBody>
      </p:sp>
    </p:spTree>
    <p:extLst>
      <p:ext uri="{BB962C8B-B14F-4D97-AF65-F5344CB8AC3E}">
        <p14:creationId xmlns:p14="http://schemas.microsoft.com/office/powerpoint/2010/main" val="34790028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Recapture</a:t>
            </a:r>
          </a:p>
        </p:txBody>
      </p:sp>
      <p:sp>
        <p:nvSpPr>
          <p:cNvPr id="3" name="Content Placeholder 2"/>
          <p:cNvSpPr>
            <a:spLocks noGrp="1"/>
          </p:cNvSpPr>
          <p:nvPr>
            <p:ph idx="4294967295"/>
          </p:nvPr>
        </p:nvSpPr>
        <p:spPr>
          <a:xfrm>
            <a:off x="0" y="1600200"/>
            <a:ext cx="8229600" cy="4525963"/>
          </a:xfrm>
        </p:spPr>
        <p:txBody>
          <a:bodyPr/>
          <a:lstStyle/>
          <a:p>
            <a:r>
              <a:rPr lang="en-US"/>
              <a:t>Screen Shot</a:t>
            </a:r>
          </a:p>
          <a:p>
            <a:r>
              <a:rPr lang="en-US"/>
              <a:t>Scan from print</a:t>
            </a:r>
          </a:p>
          <a:p>
            <a:r>
              <a:rPr lang="en-US"/>
              <a:t>Digital Camera Capture from print</a:t>
            </a:r>
          </a:p>
          <a:p>
            <a:r>
              <a:rPr lang="en-US"/>
              <a:t>Video Recaptures record videos that already exist. Example: Recording a video that is being projected onto a wall, or recording a video that is playing on a computer screen. WARNING: ONLY RECAPTURE VIDEOS FROM THE MEDIFOR BROWSER! </a:t>
            </a:r>
          </a:p>
        </p:txBody>
      </p:sp>
      <p:sp>
        <p:nvSpPr>
          <p:cNvPr id="4" name="TextBox 3">
            <a:extLst>
              <a:ext uri="{FF2B5EF4-FFF2-40B4-BE49-F238E27FC236}">
                <a16:creationId xmlns:a16="http://schemas.microsoft.com/office/drawing/2014/main" xmlns="" id="{223C411A-2A98-4927-B656-8193098D268C}"/>
              </a:ext>
            </a:extLst>
          </p:cNvPr>
          <p:cNvSpPr txBox="1"/>
          <p:nvPr/>
        </p:nvSpPr>
        <p:spPr>
          <a:xfrm>
            <a:off x="177421" y="914400"/>
            <a:ext cx="4039737" cy="646331"/>
          </a:xfrm>
          <a:prstGeom prst="rect">
            <a:avLst/>
          </a:prstGeom>
          <a:noFill/>
        </p:spPr>
        <p:txBody>
          <a:bodyPr wrap="square" rtlCol="0">
            <a:spAutoFit/>
          </a:bodyPr>
          <a:lstStyle/>
          <a:p>
            <a:r>
              <a:rPr lang="en-US" sz="3600" dirty="0"/>
              <a:t>Types:</a:t>
            </a:r>
          </a:p>
        </p:txBody>
      </p:sp>
    </p:spTree>
    <p:extLst>
      <p:ext uri="{BB962C8B-B14F-4D97-AF65-F5344CB8AC3E}">
        <p14:creationId xmlns:p14="http://schemas.microsoft.com/office/powerpoint/2010/main" val="5380702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751" y="1195316"/>
            <a:ext cx="8229600" cy="565244"/>
          </a:xfrm>
        </p:spPr>
        <p:txBody>
          <a:bodyPr/>
          <a:lstStyle/>
          <a:p>
            <a:r>
              <a:rPr lang="en-US" dirty="0"/>
              <a:t>Manipulations Approved for After Recapture</a:t>
            </a:r>
          </a:p>
        </p:txBody>
      </p:sp>
      <p:sp>
        <p:nvSpPr>
          <p:cNvPr id="3" name="Content Placeholder 2"/>
          <p:cNvSpPr>
            <a:spLocks noGrp="1"/>
          </p:cNvSpPr>
          <p:nvPr>
            <p:ph idx="4294967295"/>
          </p:nvPr>
        </p:nvSpPr>
        <p:spPr>
          <a:xfrm>
            <a:off x="227144" y="2197790"/>
            <a:ext cx="8229600" cy="4525963"/>
          </a:xfrm>
        </p:spPr>
        <p:txBody>
          <a:bodyPr/>
          <a:lstStyle/>
          <a:p>
            <a:r>
              <a:rPr lang="en-US" dirty="0"/>
              <a:t>Symmetric Crop, only when to remove the border</a:t>
            </a:r>
          </a:p>
          <a:p>
            <a:r>
              <a:rPr lang="en-US" dirty="0" err="1"/>
              <a:t>Antiforensic</a:t>
            </a:r>
            <a:r>
              <a:rPr lang="en-US" dirty="0"/>
              <a:t> Output JPG</a:t>
            </a:r>
          </a:p>
          <a:p>
            <a:r>
              <a:rPr lang="en-US" dirty="0" err="1"/>
              <a:t>Antiforensic</a:t>
            </a:r>
            <a:r>
              <a:rPr lang="en-US" dirty="0"/>
              <a:t> PRNU remove, and add back from the desired donor (when faking a camera) when it is a scanner. Scanners are obviously not cameras. If the image came from the camera, leave it be. </a:t>
            </a:r>
          </a:p>
        </p:txBody>
      </p:sp>
      <p:sp>
        <p:nvSpPr>
          <p:cNvPr id="4" name="TextBox 3">
            <a:extLst>
              <a:ext uri="{FF2B5EF4-FFF2-40B4-BE49-F238E27FC236}">
                <a16:creationId xmlns:a16="http://schemas.microsoft.com/office/drawing/2014/main" xmlns="" id="{8FBC1C06-8E44-4145-B60B-273828F289A2}"/>
              </a:ext>
            </a:extLst>
          </p:cNvPr>
          <p:cNvSpPr txBox="1"/>
          <p:nvPr/>
        </p:nvSpPr>
        <p:spPr>
          <a:xfrm>
            <a:off x="6518762" y="338736"/>
            <a:ext cx="3875964" cy="584775"/>
          </a:xfrm>
          <a:prstGeom prst="rect">
            <a:avLst/>
          </a:prstGeom>
          <a:noFill/>
        </p:spPr>
        <p:txBody>
          <a:bodyPr wrap="square" rtlCol="0">
            <a:spAutoFit/>
          </a:bodyPr>
          <a:lstStyle/>
          <a:p>
            <a:r>
              <a:rPr lang="en-US" sz="3200" dirty="0"/>
              <a:t>Recapture</a:t>
            </a:r>
          </a:p>
        </p:txBody>
      </p:sp>
    </p:spTree>
    <p:extLst>
      <p:ext uri="{BB962C8B-B14F-4D97-AF65-F5344CB8AC3E}">
        <p14:creationId xmlns:p14="http://schemas.microsoft.com/office/powerpoint/2010/main" val="2807097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Select</a:t>
            </a:r>
          </a:p>
        </p:txBody>
      </p:sp>
      <p:sp>
        <p:nvSpPr>
          <p:cNvPr id="3" name="Slide Number Placeholder 2"/>
          <p:cNvSpPr>
            <a:spLocks noGrp="1"/>
          </p:cNvSpPr>
          <p:nvPr>
            <p:ph type="sldNum" sz="quarter" idx="12"/>
          </p:nvPr>
        </p:nvSpPr>
        <p:spPr/>
        <p:txBody>
          <a:bodyPr/>
          <a:lstStyle/>
          <a:p>
            <a:fld id="{0B6825B9-5EF3-4D61-85E6-7A556E07D9C3}" type="slidenum">
              <a:rPr lang="en-US" smtClean="0"/>
              <a:t>87</a:t>
            </a:fld>
            <a:endParaRPr lang="en-US"/>
          </a:p>
        </p:txBody>
      </p:sp>
      <p:graphicFrame>
        <p:nvGraphicFramePr>
          <p:cNvPr id="5" name="Table 4">
            <a:extLst>
              <a:ext uri="{FF2B5EF4-FFF2-40B4-BE49-F238E27FC236}">
                <a16:creationId xmlns:a16="http://schemas.microsoft.com/office/drawing/2014/main" xmlns="" id="{42DA652B-858D-4EFE-BB18-FDBD0556011A}"/>
              </a:ext>
            </a:extLst>
          </p:cNvPr>
          <p:cNvGraphicFramePr>
            <a:graphicFrameLocks noGrp="1"/>
          </p:cNvGraphicFramePr>
          <p:nvPr>
            <p:extLst>
              <p:ext uri="{D42A27DB-BD31-4B8C-83A1-F6EECF244321}">
                <p14:modId xmlns:p14="http://schemas.microsoft.com/office/powerpoint/2010/main" val="730309706"/>
              </p:ext>
            </p:extLst>
          </p:nvPr>
        </p:nvGraphicFramePr>
        <p:xfrm>
          <a:off x="292100" y="971550"/>
          <a:ext cx="8553450" cy="5353048"/>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xmlns="" val="393514743"/>
                    </a:ext>
                  </a:extLst>
                </a:gridCol>
                <a:gridCol w="6477000">
                  <a:extLst>
                    <a:ext uri="{9D8B030D-6E8A-4147-A177-3AD203B41FA5}">
                      <a16:colId xmlns:a16="http://schemas.microsoft.com/office/drawing/2014/main" xmlns="" val="2388912175"/>
                    </a:ext>
                  </a:extLst>
                </a:gridCol>
              </a:tblGrid>
              <a:tr h="669131">
                <a:tc>
                  <a:txBody>
                    <a:bodyPr/>
                    <a:lstStyle/>
                    <a:p>
                      <a:pPr>
                        <a:buNone/>
                      </a:pPr>
                      <a:r>
                        <a:rPr lang="en-US"/>
                        <a:t>Operation Name</a:t>
                      </a:r>
                    </a:p>
                  </a:txBody>
                  <a:tcPr/>
                </a:tc>
                <a:tc>
                  <a:txBody>
                    <a:bodyPr/>
                    <a:lstStyle/>
                    <a:p>
                      <a:r>
                        <a:rPr lang="en-US"/>
                        <a:t>Description</a:t>
                      </a:r>
                    </a:p>
                  </a:txBody>
                  <a:tcPr/>
                </a:tc>
                <a:extLst>
                  <a:ext uri="{0D108BD9-81ED-4DB2-BD59-A6C34878D82A}">
                    <a16:rowId xmlns:a16="http://schemas.microsoft.com/office/drawing/2014/main" xmlns="" val="1926198659"/>
                  </a:ext>
                </a:extLst>
              </a:tr>
              <a:tr h="669131">
                <a:tc>
                  <a:txBody>
                    <a:bodyPr/>
                    <a:lstStyle/>
                    <a:p>
                      <a:r>
                        <a:rPr lang="en-US" sz="1200" err="1"/>
                        <a:t>SelectRegion</a:t>
                      </a:r>
                      <a:endParaRPr lang="en-US" sz="1200"/>
                    </a:p>
                  </a:txBody>
                  <a:tcPr/>
                </a:tc>
                <a:tc>
                  <a:txBody>
                    <a:bodyPr/>
                    <a:lstStyle/>
                    <a:p>
                      <a:pPr>
                        <a:buNone/>
                      </a:pPr>
                      <a:r>
                        <a:rPr lang="en-US" sz="1200"/>
                        <a:t>Create a limited selection in a donor image. The result should be preserved in PNG. Best practice involves using an alpha channel to mask out unselected regions. The image can then be spliced into a series if frames.</a:t>
                      </a:r>
                    </a:p>
                  </a:txBody>
                  <a:tcPr/>
                </a:tc>
                <a:extLst>
                  <a:ext uri="{0D108BD9-81ED-4DB2-BD59-A6C34878D82A}">
                    <a16:rowId xmlns:a16="http://schemas.microsoft.com/office/drawing/2014/main" xmlns="" val="1474712782"/>
                  </a:ext>
                </a:extLst>
              </a:tr>
              <a:tr h="669131">
                <a:tc>
                  <a:txBody>
                    <a:bodyPr/>
                    <a:lstStyle/>
                    <a:p>
                      <a:r>
                        <a:rPr lang="en-US" sz="1200" err="1"/>
                        <a:t>SelectRegionFromFrames</a:t>
                      </a:r>
                      <a:endParaRPr lang="en-US" sz="1200"/>
                    </a:p>
                  </a:txBody>
                  <a:tcPr/>
                </a:tc>
                <a:tc>
                  <a:txBody>
                    <a:bodyPr/>
                    <a:lstStyle/>
                    <a:p>
                      <a:r>
                        <a:rPr lang="en-US" sz="1200"/>
                        <a:t>Create a limited selection, removing background, from a donor video. The result should be a black background.</a:t>
                      </a:r>
                    </a:p>
                  </a:txBody>
                  <a:tcPr/>
                </a:tc>
                <a:extLst>
                  <a:ext uri="{0D108BD9-81ED-4DB2-BD59-A6C34878D82A}">
                    <a16:rowId xmlns:a16="http://schemas.microsoft.com/office/drawing/2014/main" xmlns="" val="1802581914"/>
                  </a:ext>
                </a:extLst>
              </a:tr>
              <a:tr h="669131">
                <a:tc>
                  <a:txBody>
                    <a:bodyPr/>
                    <a:lstStyle/>
                    <a:p>
                      <a:r>
                        <a:rPr lang="en-US" sz="1200" err="1"/>
                        <a:t>SelectFromFrames</a:t>
                      </a:r>
                      <a:endParaRPr lang="en-US" sz="1200"/>
                    </a:p>
                  </a:txBody>
                  <a:tcPr/>
                </a:tc>
                <a:tc>
                  <a:txBody>
                    <a:bodyPr/>
                    <a:lstStyle/>
                    <a:p>
                      <a:r>
                        <a:rPr lang="en-US" sz="1200"/>
                        <a:t>Select a region from a series of frames for the intent of pasting (creating a donor), including addition of chroma key.</a:t>
                      </a:r>
                    </a:p>
                  </a:txBody>
                  <a:tcPr/>
                </a:tc>
                <a:extLst>
                  <a:ext uri="{0D108BD9-81ED-4DB2-BD59-A6C34878D82A}">
                    <a16:rowId xmlns:a16="http://schemas.microsoft.com/office/drawing/2014/main" xmlns="" val="2815342141"/>
                  </a:ext>
                </a:extLst>
              </a:tr>
              <a:tr h="669131">
                <a:tc>
                  <a:txBody>
                    <a:bodyPr/>
                    <a:lstStyle/>
                    <a:p>
                      <a:r>
                        <a:rPr lang="en-US" sz="1200" err="1"/>
                        <a:t>SelectCutFrames</a:t>
                      </a:r>
                      <a:endParaRPr lang="en-US" sz="1200"/>
                    </a:p>
                  </a:txBody>
                  <a:tcPr/>
                </a:tc>
                <a:tc>
                  <a:txBody>
                    <a:bodyPr/>
                    <a:lstStyle/>
                    <a:p>
                      <a:pPr>
                        <a:buNone/>
                      </a:pPr>
                      <a:r>
                        <a:rPr lang="en-US" sz="1200"/>
                        <a:t>Remove a series of frames from a video clip.</a:t>
                      </a:r>
                    </a:p>
                  </a:txBody>
                  <a:tcPr/>
                </a:tc>
                <a:extLst>
                  <a:ext uri="{0D108BD9-81ED-4DB2-BD59-A6C34878D82A}">
                    <a16:rowId xmlns:a16="http://schemas.microsoft.com/office/drawing/2014/main" xmlns="" val="2298180955"/>
                  </a:ext>
                </a:extLst>
              </a:tr>
              <a:tr h="669131">
                <a:tc>
                  <a:txBody>
                    <a:bodyPr/>
                    <a:lstStyle/>
                    <a:p>
                      <a:r>
                        <a:rPr lang="en-US" sz="1200" err="1"/>
                        <a:t>SelectCropFrames</a:t>
                      </a:r>
                      <a:endParaRPr lang="en-US" sz="1200"/>
                    </a:p>
                  </a:txBody>
                  <a:tcPr/>
                </a:tc>
                <a:tc>
                  <a:txBody>
                    <a:bodyPr/>
                    <a:lstStyle/>
                    <a:p>
                      <a:pPr>
                        <a:buNone/>
                      </a:pPr>
                      <a:r>
                        <a:rPr lang="en-US" sz="1200"/>
                        <a:t>Remove all frames before or after the selected video clip.</a:t>
                      </a:r>
                    </a:p>
                  </a:txBody>
                  <a:tcPr/>
                </a:tc>
                <a:extLst>
                  <a:ext uri="{0D108BD9-81ED-4DB2-BD59-A6C34878D82A}">
                    <a16:rowId xmlns:a16="http://schemas.microsoft.com/office/drawing/2014/main" xmlns="" val="1962020968"/>
                  </a:ext>
                </a:extLst>
              </a:tr>
              <a:tr h="669131">
                <a:tc>
                  <a:txBody>
                    <a:bodyPr/>
                    <a:lstStyle/>
                    <a:p>
                      <a:r>
                        <a:rPr lang="en-US" sz="1200" err="1"/>
                        <a:t>SelectRemove</a:t>
                      </a:r>
                      <a:endParaRPr lang="en-US" sz="1200"/>
                    </a:p>
                  </a:txBody>
                  <a:tcPr/>
                </a:tc>
                <a:tc>
                  <a:txBody>
                    <a:bodyPr/>
                    <a:lstStyle/>
                    <a:p>
                      <a:r>
                        <a:rPr lang="en-US" sz="1200"/>
                        <a:t>Remove a limited selection within an image.</a:t>
                      </a:r>
                    </a:p>
                  </a:txBody>
                  <a:tcPr/>
                </a:tc>
                <a:extLst>
                  <a:ext uri="{0D108BD9-81ED-4DB2-BD59-A6C34878D82A}">
                    <a16:rowId xmlns:a16="http://schemas.microsoft.com/office/drawing/2014/main" xmlns="" val="1059474410"/>
                  </a:ext>
                </a:extLst>
              </a:tr>
              <a:tr h="669131">
                <a:tc>
                  <a:txBody>
                    <a:bodyPr/>
                    <a:lstStyle/>
                    <a:p>
                      <a:r>
                        <a:rPr lang="en-US" sz="1200" err="1"/>
                        <a:t>SelectImageFromFrame</a:t>
                      </a:r>
                      <a:endParaRPr lang="en-US" sz="1200"/>
                    </a:p>
                  </a:txBody>
                  <a:tcPr/>
                </a:tc>
                <a:tc>
                  <a:txBody>
                    <a:bodyPr/>
                    <a:lstStyle/>
                    <a:p>
                      <a:r>
                        <a:rPr lang="en-US" sz="1200"/>
                        <a:t>Select a single frame into an image.</a:t>
                      </a:r>
                    </a:p>
                  </a:txBody>
                  <a:tcPr/>
                </a:tc>
                <a:extLst>
                  <a:ext uri="{0D108BD9-81ED-4DB2-BD59-A6C34878D82A}">
                    <a16:rowId xmlns:a16="http://schemas.microsoft.com/office/drawing/2014/main" xmlns="" val="220013208"/>
                  </a:ext>
                </a:extLst>
              </a:tr>
            </a:tbl>
          </a:graphicData>
        </a:graphic>
      </p:graphicFrame>
    </p:spTree>
    <p:extLst>
      <p:ext uri="{BB962C8B-B14F-4D97-AF65-F5344CB8AC3E}">
        <p14:creationId xmlns:p14="http://schemas.microsoft.com/office/powerpoint/2010/main" val="31184412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SelectRegion</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88</a:t>
            </a:fld>
            <a:endParaRPr lang="en-US"/>
          </a:p>
        </p:txBody>
      </p:sp>
      <p:pic>
        <p:nvPicPr>
          <p:cNvPr id="7" name="Picture 6"/>
          <p:cNvPicPr>
            <a:picLocks noChangeAspect="1"/>
          </p:cNvPicPr>
          <p:nvPr/>
        </p:nvPicPr>
        <p:blipFill>
          <a:blip r:embed="rId2"/>
          <a:stretch>
            <a:fillRect/>
          </a:stretch>
        </p:blipFill>
        <p:spPr>
          <a:xfrm>
            <a:off x="349982" y="4237616"/>
            <a:ext cx="2937875" cy="2203079"/>
          </a:xfrm>
          <a:prstGeom prst="rect">
            <a:avLst/>
          </a:prstGeom>
        </p:spPr>
      </p:pic>
      <p:pic>
        <p:nvPicPr>
          <p:cNvPr id="8" name="Picture 7"/>
          <p:cNvPicPr>
            <a:picLocks noChangeAspect="1"/>
          </p:cNvPicPr>
          <p:nvPr/>
        </p:nvPicPr>
        <p:blipFill>
          <a:blip r:embed="rId3"/>
          <a:stretch>
            <a:fillRect/>
          </a:stretch>
        </p:blipFill>
        <p:spPr>
          <a:xfrm>
            <a:off x="349982" y="1894487"/>
            <a:ext cx="2937875" cy="2203406"/>
          </a:xfrm>
          <a:prstGeom prst="rect">
            <a:avLst/>
          </a:prstGeom>
        </p:spPr>
      </p:pic>
      <p:pic>
        <p:nvPicPr>
          <p:cNvPr id="28" name="Picture 27"/>
          <p:cNvPicPr>
            <a:picLocks noChangeAspect="1"/>
          </p:cNvPicPr>
          <p:nvPr/>
        </p:nvPicPr>
        <p:blipFill>
          <a:blip r:embed="rId4"/>
          <a:stretch>
            <a:fillRect/>
          </a:stretch>
        </p:blipFill>
        <p:spPr>
          <a:xfrm>
            <a:off x="4572000" y="1023270"/>
            <a:ext cx="3268205" cy="5417425"/>
          </a:xfrm>
          <a:prstGeom prst="rect">
            <a:avLst/>
          </a:prstGeom>
        </p:spPr>
      </p:pic>
    </p:spTree>
    <p:extLst>
      <p:ext uri="{BB962C8B-B14F-4D97-AF65-F5344CB8AC3E}">
        <p14:creationId xmlns:p14="http://schemas.microsoft.com/office/powerpoint/2010/main" val="42296944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SelectRemove</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89</a:t>
            </a:fld>
            <a:endParaRPr lang="en-US"/>
          </a:p>
        </p:txBody>
      </p:sp>
      <p:pic>
        <p:nvPicPr>
          <p:cNvPr id="9" name="Picture 8"/>
          <p:cNvPicPr>
            <a:picLocks noChangeAspect="1"/>
          </p:cNvPicPr>
          <p:nvPr/>
        </p:nvPicPr>
        <p:blipFill rotWithShape="1">
          <a:blip r:embed="rId2"/>
          <a:srcRect r="23037" b="19048"/>
          <a:stretch/>
        </p:blipFill>
        <p:spPr>
          <a:xfrm>
            <a:off x="333123" y="1014598"/>
            <a:ext cx="3166322" cy="2688769"/>
          </a:xfrm>
          <a:prstGeom prst="rect">
            <a:avLst/>
          </a:prstGeom>
        </p:spPr>
      </p:pic>
      <p:pic>
        <p:nvPicPr>
          <p:cNvPr id="10" name="Picture 9"/>
          <p:cNvPicPr>
            <a:picLocks noChangeAspect="1"/>
          </p:cNvPicPr>
          <p:nvPr/>
        </p:nvPicPr>
        <p:blipFill>
          <a:blip r:embed="rId3"/>
          <a:stretch>
            <a:fillRect/>
          </a:stretch>
        </p:blipFill>
        <p:spPr>
          <a:xfrm>
            <a:off x="534572" y="2301289"/>
            <a:ext cx="3091342" cy="2112876"/>
          </a:xfrm>
          <a:prstGeom prst="rect">
            <a:avLst/>
          </a:prstGeom>
        </p:spPr>
      </p:pic>
      <p:sp>
        <p:nvSpPr>
          <p:cNvPr id="11" name="Rectangle 10"/>
          <p:cNvSpPr/>
          <p:nvPr/>
        </p:nvSpPr>
        <p:spPr bwMode="auto">
          <a:xfrm>
            <a:off x="1029697" y="1319421"/>
            <a:ext cx="1236692" cy="1062369"/>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12" name="Rectangle 11"/>
          <p:cNvSpPr/>
          <p:nvPr/>
        </p:nvSpPr>
        <p:spPr bwMode="auto">
          <a:xfrm>
            <a:off x="1168150" y="2729144"/>
            <a:ext cx="1304146" cy="1153555"/>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26" name="TextBox 25"/>
          <p:cNvSpPr txBox="1"/>
          <p:nvPr/>
        </p:nvSpPr>
        <p:spPr>
          <a:xfrm>
            <a:off x="3625914" y="1372283"/>
            <a:ext cx="1171239" cy="369332"/>
          </a:xfrm>
          <a:prstGeom prst="rect">
            <a:avLst/>
          </a:prstGeom>
          <a:noFill/>
        </p:spPr>
        <p:txBody>
          <a:bodyPr wrap="square" rtlCol="0">
            <a:spAutoFit/>
          </a:bodyPr>
          <a:lstStyle/>
          <a:p>
            <a:r>
              <a:rPr lang="en-US"/>
              <a:t>before</a:t>
            </a:r>
          </a:p>
        </p:txBody>
      </p:sp>
      <p:sp>
        <p:nvSpPr>
          <p:cNvPr id="27" name="TextBox 26"/>
          <p:cNvSpPr txBox="1"/>
          <p:nvPr/>
        </p:nvSpPr>
        <p:spPr>
          <a:xfrm>
            <a:off x="3625914" y="2900963"/>
            <a:ext cx="1171239" cy="369332"/>
          </a:xfrm>
          <a:prstGeom prst="rect">
            <a:avLst/>
          </a:prstGeom>
          <a:noFill/>
        </p:spPr>
        <p:txBody>
          <a:bodyPr wrap="square" rtlCol="0">
            <a:spAutoFit/>
          </a:bodyPr>
          <a:lstStyle/>
          <a:p>
            <a:r>
              <a:rPr lang="en-US"/>
              <a:t>after</a:t>
            </a:r>
          </a:p>
        </p:txBody>
      </p:sp>
      <p:sp>
        <p:nvSpPr>
          <p:cNvPr id="4" name="TextBox 3"/>
          <p:cNvSpPr txBox="1"/>
          <p:nvPr/>
        </p:nvSpPr>
        <p:spPr>
          <a:xfrm>
            <a:off x="5201014" y="1258028"/>
            <a:ext cx="3257186" cy="923330"/>
          </a:xfrm>
          <a:prstGeom prst="rect">
            <a:avLst/>
          </a:prstGeom>
          <a:noFill/>
        </p:spPr>
        <p:txBody>
          <a:bodyPr wrap="square" rtlCol="0">
            <a:spAutoFit/>
          </a:bodyPr>
          <a:lstStyle/>
          <a:p>
            <a:r>
              <a:rPr lang="en-US"/>
              <a:t>Used for refining edges of added pixels or completely deleting pixels</a:t>
            </a:r>
          </a:p>
        </p:txBody>
      </p:sp>
    </p:spTree>
    <p:extLst>
      <p:ext uri="{BB962C8B-B14F-4D97-AF65-F5344CB8AC3E}">
        <p14:creationId xmlns:p14="http://schemas.microsoft.com/office/powerpoint/2010/main" val="3929968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5057805" y="1228270"/>
            <a:ext cx="3400395" cy="369749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a:ln>
                <a:noFill/>
              </a:ln>
              <a:solidFill>
                <a:schemeClr val="tx1"/>
              </a:solidFill>
              <a:effectLst/>
              <a:latin typeface="Calibri" pitchFamily="34" charset="0"/>
            </a:endParaRPr>
          </a:p>
        </p:txBody>
      </p:sp>
      <p:sp>
        <p:nvSpPr>
          <p:cNvPr id="2" name="Title 1"/>
          <p:cNvSpPr>
            <a:spLocks noGrp="1"/>
          </p:cNvSpPr>
          <p:nvPr>
            <p:ph type="title"/>
          </p:nvPr>
        </p:nvSpPr>
        <p:spPr/>
        <p:txBody>
          <a:bodyPr/>
          <a:lstStyle/>
          <a:p>
            <a:r>
              <a:rPr lang="en-US"/>
              <a:t>CGI</a:t>
            </a:r>
          </a:p>
        </p:txBody>
      </p:sp>
      <p:sp>
        <p:nvSpPr>
          <p:cNvPr id="3" name="Slide Number Placeholder 2"/>
          <p:cNvSpPr>
            <a:spLocks noGrp="1"/>
          </p:cNvSpPr>
          <p:nvPr>
            <p:ph type="sldNum" sz="quarter" idx="12"/>
          </p:nvPr>
        </p:nvSpPr>
        <p:spPr/>
        <p:txBody>
          <a:bodyPr/>
          <a:lstStyle/>
          <a:p>
            <a:fld id="{0B6825B9-5EF3-4D61-85E6-7A556E07D9C3}" type="slidenum">
              <a:rPr lang="en-US" smtClean="0"/>
              <a:t>9</a:t>
            </a:fld>
            <a:endParaRPr lang="en-US"/>
          </a:p>
        </p:txBody>
      </p:sp>
      <p:sp>
        <p:nvSpPr>
          <p:cNvPr id="4" name="TextBox 3"/>
          <p:cNvSpPr txBox="1"/>
          <p:nvPr/>
        </p:nvSpPr>
        <p:spPr>
          <a:xfrm>
            <a:off x="352044" y="1083564"/>
            <a:ext cx="8444484" cy="3693319"/>
          </a:xfrm>
          <a:prstGeom prst="rect">
            <a:avLst/>
          </a:prstGeom>
          <a:noFill/>
        </p:spPr>
        <p:txBody>
          <a:bodyPr wrap="square" rtlCol="0">
            <a:spAutoFit/>
          </a:bodyPr>
          <a:lstStyle/>
          <a:p>
            <a:pPr marL="285750" indent="-285750">
              <a:buFont typeface="Arial" panose="020B0604020202020204" pitchFamily="34" charset="0"/>
              <a:buChar char="•"/>
            </a:pPr>
            <a:r>
              <a:rPr lang="en-US" dirty="0" err="1"/>
              <a:t>ArtificialLighting</a:t>
            </a:r>
            <a:endParaRPr lang="en-US" dirty="0"/>
          </a:p>
          <a:p>
            <a:pPr marL="285750" indent="-285750">
              <a:buFont typeface="Arial" panose="020B0604020202020204" pitchFamily="34" charset="0"/>
              <a:buChar char="•"/>
            </a:pPr>
            <a:r>
              <a:rPr lang="en-US" dirty="0" err="1"/>
              <a:t>OverlayObject</a:t>
            </a:r>
            <a:endParaRPr lang="en-US" dirty="0"/>
          </a:p>
          <a:p>
            <a:pPr marL="285750" indent="-285750">
              <a:buFont typeface="Arial" panose="020B0604020202020204" pitchFamily="34" charset="0"/>
              <a:buChar char="•"/>
            </a:pPr>
            <a:r>
              <a:rPr lang="en-US" dirty="0" err="1"/>
              <a:t>DigitalPenDraw</a:t>
            </a:r>
            <a:endParaRPr lang="en-US" dirty="0"/>
          </a:p>
          <a:p>
            <a:pPr marL="285750" indent="-285750">
              <a:buFont typeface="Arial" panose="020B0604020202020204" pitchFamily="34" charset="0"/>
              <a:buChar char="•"/>
            </a:pPr>
            <a:r>
              <a:rPr lang="en-US" dirty="0"/>
              <a:t>Handwriting</a:t>
            </a:r>
          </a:p>
          <a:p>
            <a:pPr marL="285750" indent="-285750">
              <a:buFont typeface="Arial" panose="020B0604020202020204" pitchFamily="34" charset="0"/>
              <a:buChar char="•"/>
            </a:pPr>
            <a:r>
              <a:rPr lang="en-US" dirty="0" err="1"/>
              <a:t>ObjectCGI</a:t>
            </a:r>
            <a:endParaRPr lang="en-US" dirty="0"/>
          </a:p>
          <a:p>
            <a:pPr marL="285750" indent="-285750">
              <a:buFont typeface="Arial" panose="020B0604020202020204" pitchFamily="34" charset="0"/>
              <a:buChar char="•"/>
            </a:pPr>
            <a:r>
              <a:rPr lang="en-US" dirty="0" err="1"/>
              <a:t>SynthesizeGAN</a:t>
            </a:r>
            <a:endParaRPr lang="en-US" dirty="0"/>
          </a:p>
          <a:p>
            <a:pPr marL="285750" indent="-285750">
              <a:buFont typeface="Arial" panose="020B0604020202020204" pitchFamily="34" charset="0"/>
              <a:buChar char="•"/>
            </a:pPr>
            <a:r>
              <a:rPr lang="en-US" dirty="0" err="1"/>
              <a:t>OverlayText</a:t>
            </a:r>
            <a:endParaRPr lang="en-US" dirty="0"/>
          </a:p>
          <a:p>
            <a:pPr marL="285750" indent="-285750">
              <a:buFont typeface="Arial" panose="020B0604020202020204" pitchFamily="34" charset="0"/>
              <a:buChar char="•"/>
            </a:pPr>
            <a:r>
              <a:rPr lang="en-US" dirty="0"/>
              <a:t>Gradient</a:t>
            </a:r>
          </a:p>
          <a:p>
            <a:pPr marL="285750" indent="-285750">
              <a:buFont typeface="Arial" panose="020B0604020202020204" pitchFamily="34" charset="0"/>
              <a:buChar char="•"/>
            </a:pPr>
            <a:r>
              <a:rPr lang="en-US" dirty="0" err="1"/>
              <a:t>ArtificialReflection</a:t>
            </a:r>
            <a:endParaRPr lang="en-US" dirty="0"/>
          </a:p>
          <a:p>
            <a:pPr marL="285750" indent="-285750">
              <a:buFont typeface="Arial" panose="020B0604020202020204" pitchFamily="34" charset="0"/>
              <a:buChar char="•"/>
            </a:pPr>
            <a:r>
              <a:rPr lang="en-US" dirty="0" err="1"/>
              <a:t>ArtificalShadow</a:t>
            </a:r>
            <a:endParaRPr lang="en-US" dirty="0"/>
          </a:p>
          <a:p>
            <a:pPr marL="285750" indent="-285750">
              <a:buFont typeface="Arial" panose="020B0604020202020204" pitchFamily="34" charset="0"/>
              <a:buChar char="•"/>
            </a:pPr>
            <a:r>
              <a:rPr lang="en-US" dirty="0" err="1"/>
              <a:t>CGIFill</a:t>
            </a:r>
            <a:endParaRPr lang="en-US" dirty="0"/>
          </a:p>
          <a:p>
            <a:pPr marL="285750" indent="-285750">
              <a:buFont typeface="Arial" panose="020B0604020202020204" pitchFamily="34" charset="0"/>
              <a:buChar char="•"/>
            </a:pPr>
            <a:r>
              <a:rPr lang="en-US" dirty="0" err="1"/>
              <a:t>SynthesizeVideo</a:t>
            </a:r>
            <a:endParaRPr lang="en-US" dirty="0"/>
          </a:p>
          <a:p>
            <a:pPr marL="285750" indent="-285750">
              <a:buFont typeface="Arial" panose="020B0604020202020204" pitchFamily="34" charset="0"/>
              <a:buChar char="•"/>
            </a:pPr>
            <a:endParaRPr lang="en-US" dirty="0"/>
          </a:p>
        </p:txBody>
      </p:sp>
      <p:sp>
        <p:nvSpPr>
          <p:cNvPr id="9" name="TextBox 8"/>
          <p:cNvSpPr txBox="1"/>
          <p:nvPr/>
        </p:nvSpPr>
        <p:spPr>
          <a:xfrm>
            <a:off x="347472" y="4512536"/>
            <a:ext cx="4029824" cy="1477328"/>
          </a:xfrm>
          <a:prstGeom prst="rect">
            <a:avLst/>
          </a:prstGeom>
          <a:noFill/>
        </p:spPr>
        <p:txBody>
          <a:bodyPr wrap="square" rtlCol="0">
            <a:spAutoFit/>
          </a:bodyPr>
          <a:lstStyle/>
          <a:p>
            <a:r>
              <a:rPr lang="en-US"/>
              <a:t>Use artificial reflection and artificial shadow whenever adding them in the image, if they are for a CGI object or not. This could include the drop shadow effect, etc.</a:t>
            </a:r>
          </a:p>
        </p:txBody>
      </p:sp>
      <p:pic>
        <p:nvPicPr>
          <p:cNvPr id="10" name="Picture 9"/>
          <p:cNvPicPr>
            <a:picLocks noChangeAspect="1"/>
          </p:cNvPicPr>
          <p:nvPr/>
        </p:nvPicPr>
        <p:blipFill>
          <a:blip r:embed="rId2"/>
          <a:stretch>
            <a:fillRect/>
          </a:stretch>
        </p:blipFill>
        <p:spPr>
          <a:xfrm>
            <a:off x="5113328" y="1435822"/>
            <a:ext cx="3289350" cy="2411743"/>
          </a:xfrm>
          <a:prstGeom prst="rect">
            <a:avLst/>
          </a:prstGeom>
        </p:spPr>
      </p:pic>
      <p:sp>
        <p:nvSpPr>
          <p:cNvPr id="11" name="TextBox 10"/>
          <p:cNvSpPr txBox="1"/>
          <p:nvPr/>
        </p:nvSpPr>
        <p:spPr>
          <a:xfrm>
            <a:off x="5067608" y="3847565"/>
            <a:ext cx="3229914" cy="923330"/>
          </a:xfrm>
          <a:prstGeom prst="rect">
            <a:avLst/>
          </a:prstGeom>
          <a:noFill/>
        </p:spPr>
        <p:txBody>
          <a:bodyPr wrap="square" rtlCol="0">
            <a:spAutoFit/>
          </a:bodyPr>
          <a:lstStyle/>
          <a:p>
            <a:r>
              <a:rPr lang="en-US"/>
              <a:t>Do not forget to tag any appropriate links with the correct semantic group.</a:t>
            </a:r>
          </a:p>
        </p:txBody>
      </p:sp>
    </p:spTree>
    <p:extLst>
      <p:ext uri="{BB962C8B-B14F-4D97-AF65-F5344CB8AC3E}">
        <p14:creationId xmlns:p14="http://schemas.microsoft.com/office/powerpoint/2010/main" val="978988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Steganography</a:t>
            </a:r>
          </a:p>
        </p:txBody>
      </p:sp>
      <p:sp>
        <p:nvSpPr>
          <p:cNvPr id="3" name="Slide Number Placeholder 2"/>
          <p:cNvSpPr>
            <a:spLocks noGrp="1"/>
          </p:cNvSpPr>
          <p:nvPr>
            <p:ph type="sldNum" sz="quarter" idx="12"/>
          </p:nvPr>
        </p:nvSpPr>
        <p:spPr/>
        <p:txBody>
          <a:bodyPr/>
          <a:lstStyle/>
          <a:p>
            <a:fld id="{0B6825B9-5EF3-4D61-85E6-7A556E07D9C3}" type="slidenum">
              <a:rPr lang="en-US" smtClean="0"/>
              <a:t>90</a:t>
            </a:fld>
            <a:endParaRPr lang="en-US"/>
          </a:p>
        </p:txBody>
      </p:sp>
      <p:graphicFrame>
        <p:nvGraphicFramePr>
          <p:cNvPr id="5" name="Table 4">
            <a:extLst>
              <a:ext uri="{FF2B5EF4-FFF2-40B4-BE49-F238E27FC236}">
                <a16:creationId xmlns:a16="http://schemas.microsoft.com/office/drawing/2014/main" xmlns="" id="{42DA652B-858D-4EFE-BB18-FDBD0556011A}"/>
              </a:ext>
            </a:extLst>
          </p:cNvPr>
          <p:cNvGraphicFramePr>
            <a:graphicFrameLocks noGrp="1"/>
          </p:cNvGraphicFramePr>
          <p:nvPr>
            <p:extLst>
              <p:ext uri="{D42A27DB-BD31-4B8C-83A1-F6EECF244321}">
                <p14:modId xmlns:p14="http://schemas.microsoft.com/office/powerpoint/2010/main" val="413745587"/>
              </p:ext>
            </p:extLst>
          </p:nvPr>
        </p:nvGraphicFramePr>
        <p:xfrm>
          <a:off x="292100" y="971550"/>
          <a:ext cx="8553450" cy="1338262"/>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xmlns="" val="393514743"/>
                    </a:ext>
                  </a:extLst>
                </a:gridCol>
                <a:gridCol w="6477000">
                  <a:extLst>
                    <a:ext uri="{9D8B030D-6E8A-4147-A177-3AD203B41FA5}">
                      <a16:colId xmlns:a16="http://schemas.microsoft.com/office/drawing/2014/main" xmlns="" val="2388912175"/>
                    </a:ext>
                  </a:extLst>
                </a:gridCol>
              </a:tblGrid>
              <a:tr h="669131">
                <a:tc>
                  <a:txBody>
                    <a:bodyPr/>
                    <a:lstStyle/>
                    <a:p>
                      <a:pPr>
                        <a:buNone/>
                      </a:pPr>
                      <a:r>
                        <a:rPr lang="en-US"/>
                        <a:t>Operation Name</a:t>
                      </a:r>
                    </a:p>
                  </a:txBody>
                  <a:tcPr/>
                </a:tc>
                <a:tc>
                  <a:txBody>
                    <a:bodyPr/>
                    <a:lstStyle/>
                    <a:p>
                      <a:r>
                        <a:rPr lang="en-US"/>
                        <a:t>Description</a:t>
                      </a:r>
                    </a:p>
                  </a:txBody>
                  <a:tcPr/>
                </a:tc>
                <a:extLst>
                  <a:ext uri="{0D108BD9-81ED-4DB2-BD59-A6C34878D82A}">
                    <a16:rowId xmlns:a16="http://schemas.microsoft.com/office/drawing/2014/main" xmlns="" val="1926198659"/>
                  </a:ext>
                </a:extLst>
              </a:tr>
              <a:tr h="669131">
                <a:tc>
                  <a:txBody>
                    <a:bodyPr/>
                    <a:lstStyle/>
                    <a:p>
                      <a:r>
                        <a:rPr lang="en-US" sz="1200" dirty="0" err="1"/>
                        <a:t>EncodeMessage</a:t>
                      </a:r>
                      <a:endParaRPr lang="en-US" sz="1200" dirty="0"/>
                    </a:p>
                  </a:txBody>
                  <a:tcPr/>
                </a:tc>
                <a:tc>
                  <a:txBody>
                    <a:bodyPr/>
                    <a:lstStyle/>
                    <a:p>
                      <a:pPr>
                        <a:buNone/>
                      </a:pPr>
                      <a:r>
                        <a:rPr lang="en-US" sz="1200" dirty="0"/>
                        <a:t>Hiding a message inside the media by changing certain bits in the channels to allow for the message to be decoded at another time. The picture appears to be the same as before the message was encoded into the media</a:t>
                      </a:r>
                    </a:p>
                  </a:txBody>
                  <a:tcPr/>
                </a:tc>
                <a:extLst>
                  <a:ext uri="{0D108BD9-81ED-4DB2-BD59-A6C34878D82A}">
                    <a16:rowId xmlns:a16="http://schemas.microsoft.com/office/drawing/2014/main" xmlns="" val="1474712782"/>
                  </a:ext>
                </a:extLst>
              </a:tr>
            </a:tbl>
          </a:graphicData>
        </a:graphic>
      </p:graphicFrame>
    </p:spTree>
    <p:extLst>
      <p:ext uri="{BB962C8B-B14F-4D97-AF65-F5344CB8AC3E}">
        <p14:creationId xmlns:p14="http://schemas.microsoft.com/office/powerpoint/2010/main" val="9938839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TimeAlteration</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91</a:t>
            </a:fld>
            <a:endParaRPr lang="en-US"/>
          </a:p>
        </p:txBody>
      </p:sp>
      <p:graphicFrame>
        <p:nvGraphicFramePr>
          <p:cNvPr id="5" name="Table 4">
            <a:extLst>
              <a:ext uri="{FF2B5EF4-FFF2-40B4-BE49-F238E27FC236}">
                <a16:creationId xmlns:a16="http://schemas.microsoft.com/office/drawing/2014/main" xmlns="" id="{BABFB22A-2CB0-42D0-ACE9-EF98A08519E4}"/>
              </a:ext>
            </a:extLst>
          </p:cNvPr>
          <p:cNvGraphicFramePr>
            <a:graphicFrameLocks noGrp="1"/>
          </p:cNvGraphicFramePr>
          <p:nvPr>
            <p:extLst>
              <p:ext uri="{D42A27DB-BD31-4B8C-83A1-F6EECF244321}">
                <p14:modId xmlns:p14="http://schemas.microsoft.com/office/powerpoint/2010/main" val="2499603384"/>
              </p:ext>
            </p:extLst>
          </p:nvPr>
        </p:nvGraphicFramePr>
        <p:xfrm>
          <a:off x="317500" y="1396308"/>
          <a:ext cx="8470900" cy="4749955"/>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xmlns="" val="4227760648"/>
                    </a:ext>
                  </a:extLst>
                </a:gridCol>
                <a:gridCol w="5861050">
                  <a:extLst>
                    <a:ext uri="{9D8B030D-6E8A-4147-A177-3AD203B41FA5}">
                      <a16:colId xmlns:a16="http://schemas.microsoft.com/office/drawing/2014/main" xmlns="" val="4165121685"/>
                    </a:ext>
                  </a:extLst>
                </a:gridCol>
              </a:tblGrid>
              <a:tr h="785399">
                <a:tc>
                  <a:txBody>
                    <a:bodyPr/>
                    <a:lstStyle/>
                    <a:p>
                      <a:r>
                        <a:rPr lang="en-US"/>
                        <a:t>Operation Name</a:t>
                      </a:r>
                    </a:p>
                  </a:txBody>
                  <a:tcPr/>
                </a:tc>
                <a:tc>
                  <a:txBody>
                    <a:bodyPr/>
                    <a:lstStyle/>
                    <a:p>
                      <a:r>
                        <a:rPr lang="en-US"/>
                        <a:t>Description</a:t>
                      </a:r>
                    </a:p>
                  </a:txBody>
                  <a:tcPr/>
                </a:tc>
                <a:extLst>
                  <a:ext uri="{0D108BD9-81ED-4DB2-BD59-A6C34878D82A}">
                    <a16:rowId xmlns:a16="http://schemas.microsoft.com/office/drawing/2014/main" xmlns="" val="1968378617"/>
                  </a:ext>
                </a:extLst>
              </a:tr>
              <a:tr h="785399">
                <a:tc>
                  <a:txBody>
                    <a:bodyPr/>
                    <a:lstStyle/>
                    <a:p>
                      <a:r>
                        <a:rPr lang="en-US" sz="1200" err="1"/>
                        <a:t>TimeAlterationEcho</a:t>
                      </a:r>
                      <a:endParaRPr lang="en-US" sz="1200"/>
                    </a:p>
                  </a:txBody>
                  <a:tcPr/>
                </a:tc>
                <a:tc>
                  <a:txBody>
                    <a:bodyPr/>
                    <a:lstStyle/>
                    <a:p>
                      <a:pPr>
                        <a:buNone/>
                      </a:pPr>
                      <a:r>
                        <a:rPr lang="en-US" sz="1200"/>
                        <a:t>Duplicate video frames and replay them at a delay to create a trail.</a:t>
                      </a:r>
                    </a:p>
                  </a:txBody>
                  <a:tcPr/>
                </a:tc>
                <a:extLst>
                  <a:ext uri="{0D108BD9-81ED-4DB2-BD59-A6C34878D82A}">
                    <a16:rowId xmlns:a16="http://schemas.microsoft.com/office/drawing/2014/main" xmlns="" val="520181716"/>
                  </a:ext>
                </a:extLst>
              </a:tr>
              <a:tr h="785399">
                <a:tc>
                  <a:txBody>
                    <a:bodyPr/>
                    <a:lstStyle/>
                    <a:p>
                      <a:r>
                        <a:rPr lang="en-US" sz="1200" err="1"/>
                        <a:t>TimeAlterationWarp</a:t>
                      </a:r>
                      <a:endParaRPr lang="en-US" sz="1200"/>
                    </a:p>
                  </a:txBody>
                  <a:tcPr/>
                </a:tc>
                <a:tc>
                  <a:txBody>
                    <a:bodyPr/>
                    <a:lstStyle/>
                    <a:p>
                      <a:r>
                        <a:rPr lang="en-US" sz="1200"/>
                        <a:t>Alter frame rate and frame blending to change playback rate.  Vector Detail is a integer that determines how many motion vectors are used during interpolation. Methods include ‘Whole Frames’, ‘Frame Mix’ and ‘Pixel Motion’. Adjust Time by controls is a percentage of reduction.</a:t>
                      </a:r>
                    </a:p>
                  </a:txBody>
                  <a:tcPr/>
                </a:tc>
                <a:extLst>
                  <a:ext uri="{0D108BD9-81ED-4DB2-BD59-A6C34878D82A}">
                    <a16:rowId xmlns:a16="http://schemas.microsoft.com/office/drawing/2014/main" xmlns="" val="2362173664"/>
                  </a:ext>
                </a:extLst>
              </a:tr>
              <a:tr h="785399">
                <a:tc>
                  <a:txBody>
                    <a:bodyPr/>
                    <a:lstStyle/>
                    <a:p>
                      <a:r>
                        <a:rPr lang="en-US" sz="1200" err="1"/>
                        <a:t>TimeAlterationDifferenceEffect</a:t>
                      </a:r>
                      <a:endParaRPr lang="en-US" sz="1200"/>
                    </a:p>
                  </a:txBody>
                  <a:tcPr/>
                </a:tc>
                <a:tc>
                  <a:txBody>
                    <a:bodyPr/>
                    <a:lstStyle/>
                    <a:p>
                      <a:pPr>
                        <a:buNone/>
                      </a:pPr>
                      <a:r>
                        <a:rPr lang="en-US" sz="1200"/>
                        <a:t>Calculate the color difference between two layers as a useful aid in color correction.</a:t>
                      </a:r>
                    </a:p>
                  </a:txBody>
                  <a:tcPr/>
                </a:tc>
                <a:extLst>
                  <a:ext uri="{0D108BD9-81ED-4DB2-BD59-A6C34878D82A}">
                    <a16:rowId xmlns:a16="http://schemas.microsoft.com/office/drawing/2014/main" xmlns="" val="3484053591"/>
                  </a:ext>
                </a:extLst>
              </a:tr>
              <a:tr h="785399">
                <a:tc>
                  <a:txBody>
                    <a:bodyPr/>
                    <a:lstStyle/>
                    <a:p>
                      <a:r>
                        <a:rPr lang="en-US" sz="1200" err="1"/>
                        <a:t>TimeAlterationDisplaceEffect</a:t>
                      </a:r>
                      <a:endParaRPr lang="en-US" sz="1200"/>
                    </a:p>
                  </a:txBody>
                  <a:tcPr/>
                </a:tc>
                <a:tc>
                  <a:txBody>
                    <a:bodyPr/>
                    <a:lstStyle/>
                    <a:p>
                      <a:r>
                        <a:rPr lang="en-US" sz="1200"/>
                        <a:t>Distorts the image by shifting pixels across time.</a:t>
                      </a:r>
                    </a:p>
                  </a:txBody>
                  <a:tcPr/>
                </a:tc>
                <a:extLst>
                  <a:ext uri="{0D108BD9-81ED-4DB2-BD59-A6C34878D82A}">
                    <a16:rowId xmlns:a16="http://schemas.microsoft.com/office/drawing/2014/main" xmlns="" val="203111358"/>
                  </a:ext>
                </a:extLst>
              </a:tr>
              <a:tr h="785399">
                <a:tc>
                  <a:txBody>
                    <a:bodyPr/>
                    <a:lstStyle/>
                    <a:p>
                      <a:pPr>
                        <a:buNone/>
                      </a:pPr>
                      <a:r>
                        <a:rPr lang="en-US" sz="1200" err="1"/>
                        <a:t>TimeAlterationFrameRate</a:t>
                      </a:r>
                    </a:p>
                  </a:txBody>
                  <a:tcPr/>
                </a:tc>
                <a:tc>
                  <a:txBody>
                    <a:bodyPr/>
                    <a:lstStyle/>
                    <a:p>
                      <a:pPr>
                        <a:buNone/>
                      </a:pPr>
                      <a:r>
                        <a:rPr lang="en-US" sz="1200"/>
                        <a:t>Lock a video or layer to a specific frame rate. The goal is not to increase duration of a clip/video by more than a frames worth of time.</a:t>
                      </a:r>
                    </a:p>
                  </a:txBody>
                  <a:tcPr/>
                </a:tc>
                <a:extLst>
                  <a:ext uri="{0D108BD9-81ED-4DB2-BD59-A6C34878D82A}">
                    <a16:rowId xmlns:a16="http://schemas.microsoft.com/office/drawing/2014/main" xmlns="" val="3612035697"/>
                  </a:ext>
                </a:extLst>
              </a:tr>
            </a:tbl>
          </a:graphicData>
        </a:graphic>
      </p:graphicFrame>
      <p:sp>
        <p:nvSpPr>
          <p:cNvPr id="7" name="TextBox 6">
            <a:extLst>
              <a:ext uri="{FF2B5EF4-FFF2-40B4-BE49-F238E27FC236}">
                <a16:creationId xmlns:a16="http://schemas.microsoft.com/office/drawing/2014/main" xmlns="" id="{800E9EF9-AD46-477C-8C0C-A5DCA1BC26A3}"/>
              </a:ext>
            </a:extLst>
          </p:cNvPr>
          <p:cNvSpPr txBox="1"/>
          <p:nvPr/>
        </p:nvSpPr>
        <p:spPr>
          <a:xfrm>
            <a:off x="565150" y="965200"/>
            <a:ext cx="7239000" cy="369332"/>
          </a:xfrm>
          <a:prstGeom prst="rect">
            <a:avLst/>
          </a:prstGeom>
          <a:noFill/>
        </p:spPr>
        <p:txBody>
          <a:bodyPr wrap="square" rtlCol="0">
            <a:spAutoFit/>
          </a:bodyPr>
          <a:lstStyle/>
          <a:p>
            <a:r>
              <a:rPr lang="en-US"/>
              <a:t>Note: This only applies to video journals</a:t>
            </a:r>
          </a:p>
        </p:txBody>
      </p:sp>
    </p:spTree>
    <p:extLst>
      <p:ext uri="{BB962C8B-B14F-4D97-AF65-F5344CB8AC3E}">
        <p14:creationId xmlns:p14="http://schemas.microsoft.com/office/powerpoint/2010/main" val="1738684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
            </a:r>
          </a:p>
        </p:txBody>
      </p:sp>
      <p:sp>
        <p:nvSpPr>
          <p:cNvPr id="3" name="Slide Number Placeholder 2"/>
          <p:cNvSpPr>
            <a:spLocks noGrp="1"/>
          </p:cNvSpPr>
          <p:nvPr>
            <p:ph type="sldNum" sz="quarter" idx="12"/>
          </p:nvPr>
        </p:nvSpPr>
        <p:spPr/>
        <p:txBody>
          <a:bodyPr/>
          <a:lstStyle/>
          <a:p>
            <a:fld id="{0B6825B9-5EF3-4D61-85E6-7A556E07D9C3}" type="slidenum">
              <a:rPr lang="en-US" smtClean="0"/>
              <a:t>92</a:t>
            </a:fld>
            <a:endParaRPr lang="en-US"/>
          </a:p>
        </p:txBody>
      </p:sp>
      <p:graphicFrame>
        <p:nvGraphicFramePr>
          <p:cNvPr id="5" name="Table 4">
            <a:extLst>
              <a:ext uri="{FF2B5EF4-FFF2-40B4-BE49-F238E27FC236}">
                <a16:creationId xmlns:a16="http://schemas.microsoft.com/office/drawing/2014/main" xmlns="" id="{24C58B4D-22D2-46C1-A423-7F15E18B7F98}"/>
              </a:ext>
            </a:extLst>
          </p:cNvPr>
          <p:cNvGraphicFramePr>
            <a:graphicFrameLocks noGrp="1"/>
          </p:cNvGraphicFramePr>
          <p:nvPr>
            <p:extLst>
              <p:ext uri="{D42A27DB-BD31-4B8C-83A1-F6EECF244321}">
                <p14:modId xmlns:p14="http://schemas.microsoft.com/office/powerpoint/2010/main" val="2533723435"/>
              </p:ext>
            </p:extLst>
          </p:nvPr>
        </p:nvGraphicFramePr>
        <p:xfrm>
          <a:off x="342900" y="965200"/>
          <a:ext cx="8350646" cy="5526219"/>
        </p:xfrm>
        <a:graphic>
          <a:graphicData uri="http://schemas.openxmlformats.org/drawingml/2006/table">
            <a:tbl>
              <a:tblPr firstRow="1" bandRow="1">
                <a:tableStyleId>{5C22544A-7EE6-4342-B048-85BDC9FD1C3A}</a:tableStyleId>
              </a:tblPr>
              <a:tblGrid>
                <a:gridCol w="2431437">
                  <a:extLst>
                    <a:ext uri="{9D8B030D-6E8A-4147-A177-3AD203B41FA5}">
                      <a16:colId xmlns:a16="http://schemas.microsoft.com/office/drawing/2014/main" xmlns="" val="3987018772"/>
                    </a:ext>
                  </a:extLst>
                </a:gridCol>
                <a:gridCol w="5919209">
                  <a:extLst>
                    <a:ext uri="{9D8B030D-6E8A-4147-A177-3AD203B41FA5}">
                      <a16:colId xmlns:a16="http://schemas.microsoft.com/office/drawing/2014/main" xmlns="" val="3064316907"/>
                    </a:ext>
                  </a:extLst>
                </a:gridCol>
              </a:tblGrid>
              <a:tr h="326925">
                <a:tc>
                  <a:txBody>
                    <a:bodyPr/>
                    <a:lstStyle/>
                    <a:p>
                      <a:pPr>
                        <a:buNone/>
                      </a:pPr>
                      <a:r>
                        <a:rPr lang="en-US" sz="1600"/>
                        <a:t>Operation Name</a:t>
                      </a:r>
                    </a:p>
                  </a:txBody>
                  <a:tcPr/>
                </a:tc>
                <a:tc>
                  <a:txBody>
                    <a:bodyPr/>
                    <a:lstStyle/>
                    <a:p>
                      <a:pPr>
                        <a:buNone/>
                      </a:pPr>
                      <a:r>
                        <a:rPr lang="en-US" sz="1600"/>
                        <a:t>Description</a:t>
                      </a:r>
                    </a:p>
                  </a:txBody>
                  <a:tcPr/>
                </a:tc>
                <a:extLst>
                  <a:ext uri="{0D108BD9-81ED-4DB2-BD59-A6C34878D82A}">
                    <a16:rowId xmlns:a16="http://schemas.microsoft.com/office/drawing/2014/main" xmlns="" val="4150614433"/>
                  </a:ext>
                </a:extLst>
              </a:tr>
              <a:tr h="252624">
                <a:tc>
                  <a:txBody>
                    <a:bodyPr/>
                    <a:lstStyle/>
                    <a:p>
                      <a:pPr>
                        <a:buNone/>
                      </a:pPr>
                      <a:r>
                        <a:rPr lang="en-US" sz="1100" err="1"/>
                        <a:t>TransformResize</a:t>
                      </a:r>
                      <a:endParaRPr lang="en-US" sz="1100"/>
                    </a:p>
                  </a:txBody>
                  <a:tcPr/>
                </a:tc>
                <a:tc>
                  <a:txBody>
                    <a:bodyPr/>
                    <a:lstStyle/>
                    <a:p>
                      <a:pPr>
                        <a:buNone/>
                      </a:pPr>
                      <a:r>
                        <a:rPr lang="en-US" sz="1100"/>
                        <a:t>Alter the dimensions of an image</a:t>
                      </a:r>
                    </a:p>
                  </a:txBody>
                  <a:tcPr/>
                </a:tc>
                <a:extLst>
                  <a:ext uri="{0D108BD9-81ED-4DB2-BD59-A6C34878D82A}">
                    <a16:rowId xmlns:a16="http://schemas.microsoft.com/office/drawing/2014/main" xmlns="" val="4077169279"/>
                  </a:ext>
                </a:extLst>
              </a:tr>
              <a:tr h="252624">
                <a:tc>
                  <a:txBody>
                    <a:bodyPr/>
                    <a:lstStyle/>
                    <a:p>
                      <a:pPr>
                        <a:buNone/>
                      </a:pPr>
                      <a:r>
                        <a:rPr lang="en-US" sz="1100"/>
                        <a:t>TransformMove</a:t>
                      </a:r>
                    </a:p>
                  </a:txBody>
                  <a:tcPr/>
                </a:tc>
                <a:tc>
                  <a:txBody>
                    <a:bodyPr/>
                    <a:lstStyle/>
                    <a:p>
                      <a:pPr>
                        <a:buNone/>
                      </a:pPr>
                      <a:r>
                        <a:rPr lang="en-US" sz="1100" dirty="0"/>
                        <a:t>Reposition a selection within a larger composition [deprecate, see </a:t>
                      </a:r>
                      <a:r>
                        <a:rPr lang="en-US" sz="1100" dirty="0" err="1"/>
                        <a:t>ContentAwareMove</a:t>
                      </a:r>
                      <a:r>
                        <a:rPr lang="en-US" sz="1100" dirty="0"/>
                        <a:t>]</a:t>
                      </a:r>
                    </a:p>
                  </a:txBody>
                  <a:tcPr/>
                </a:tc>
                <a:extLst>
                  <a:ext uri="{0D108BD9-81ED-4DB2-BD59-A6C34878D82A}">
                    <a16:rowId xmlns:a16="http://schemas.microsoft.com/office/drawing/2014/main" xmlns="" val="2950316448"/>
                  </a:ext>
                </a:extLst>
              </a:tr>
              <a:tr h="416086">
                <a:tc>
                  <a:txBody>
                    <a:bodyPr/>
                    <a:lstStyle/>
                    <a:p>
                      <a:pPr>
                        <a:buNone/>
                      </a:pPr>
                      <a:r>
                        <a:rPr lang="en-US" sz="1100"/>
                        <a:t>TransformRotate</a:t>
                      </a:r>
                    </a:p>
                  </a:txBody>
                  <a:tcPr/>
                </a:tc>
                <a:tc>
                  <a:txBody>
                    <a:bodyPr/>
                    <a:lstStyle/>
                    <a:p>
                      <a:pPr>
                        <a:buNone/>
                      </a:pPr>
                      <a:r>
                        <a:rPr lang="en-US" sz="1100"/>
                        <a:t>Alter the angle of display for an image or layer. The image dimensions may resized to accommodate the rotation.</a:t>
                      </a:r>
                    </a:p>
                  </a:txBody>
                  <a:tcPr/>
                </a:tc>
                <a:extLst>
                  <a:ext uri="{0D108BD9-81ED-4DB2-BD59-A6C34878D82A}">
                    <a16:rowId xmlns:a16="http://schemas.microsoft.com/office/drawing/2014/main" xmlns="" val="1494969664"/>
                  </a:ext>
                </a:extLst>
              </a:tr>
              <a:tr h="252624">
                <a:tc>
                  <a:txBody>
                    <a:bodyPr/>
                    <a:lstStyle/>
                    <a:p>
                      <a:pPr>
                        <a:buNone/>
                      </a:pPr>
                      <a:r>
                        <a:rPr lang="en-US" sz="1100"/>
                        <a:t>TransformSeamCarving</a:t>
                      </a:r>
                    </a:p>
                  </a:txBody>
                  <a:tcPr/>
                </a:tc>
                <a:tc>
                  <a:txBody>
                    <a:bodyPr/>
                    <a:lstStyle/>
                    <a:p>
                      <a:pPr>
                        <a:buNone/>
                      </a:pPr>
                      <a:r>
                        <a:rPr lang="en-US" sz="1100"/>
                        <a:t>Resize an image while preserving the integrity of content</a:t>
                      </a:r>
                    </a:p>
                  </a:txBody>
                  <a:tcPr/>
                </a:tc>
                <a:extLst>
                  <a:ext uri="{0D108BD9-81ED-4DB2-BD59-A6C34878D82A}">
                    <a16:rowId xmlns:a16="http://schemas.microsoft.com/office/drawing/2014/main" xmlns="" val="2731947924"/>
                  </a:ext>
                </a:extLst>
              </a:tr>
              <a:tr h="416086">
                <a:tc>
                  <a:txBody>
                    <a:bodyPr/>
                    <a:lstStyle/>
                    <a:p>
                      <a:pPr>
                        <a:buNone/>
                      </a:pPr>
                      <a:r>
                        <a:rPr lang="en-US" sz="1100"/>
                        <a:t>TransformShear</a:t>
                      </a:r>
                    </a:p>
                  </a:txBody>
                  <a:tcPr/>
                </a:tc>
                <a:tc>
                  <a:txBody>
                    <a:bodyPr/>
                    <a:lstStyle/>
                    <a:p>
                      <a:pPr>
                        <a:buNone/>
                      </a:pPr>
                      <a:r>
                        <a:rPr lang="en-US" sz="1100" dirty="0"/>
                        <a:t>Warp the shape of an object or a selection with anchored endpoints [deprecate, see Transform Distort]</a:t>
                      </a:r>
                    </a:p>
                  </a:txBody>
                  <a:tcPr/>
                </a:tc>
                <a:extLst>
                  <a:ext uri="{0D108BD9-81ED-4DB2-BD59-A6C34878D82A}">
                    <a16:rowId xmlns:a16="http://schemas.microsoft.com/office/drawing/2014/main" xmlns="" val="1744948115"/>
                  </a:ext>
                </a:extLst>
              </a:tr>
              <a:tr h="252624">
                <a:tc>
                  <a:txBody>
                    <a:bodyPr/>
                    <a:lstStyle/>
                    <a:p>
                      <a:pPr>
                        <a:buNone/>
                      </a:pPr>
                      <a:r>
                        <a:rPr lang="en-US" sz="1100"/>
                        <a:t>TransformWarp</a:t>
                      </a:r>
                    </a:p>
                  </a:txBody>
                  <a:tcPr/>
                </a:tc>
                <a:tc>
                  <a:txBody>
                    <a:bodyPr/>
                    <a:lstStyle/>
                    <a:p>
                      <a:pPr>
                        <a:buNone/>
                      </a:pPr>
                      <a:r>
                        <a:rPr lang="en-US" sz="1100"/>
                        <a:t>Freely alter the shape or dimensions of a given selection or image</a:t>
                      </a:r>
                    </a:p>
                  </a:txBody>
                  <a:tcPr/>
                </a:tc>
                <a:extLst>
                  <a:ext uri="{0D108BD9-81ED-4DB2-BD59-A6C34878D82A}">
                    <a16:rowId xmlns:a16="http://schemas.microsoft.com/office/drawing/2014/main" xmlns="" val="1643776686"/>
                  </a:ext>
                </a:extLst>
              </a:tr>
              <a:tr h="252624">
                <a:tc>
                  <a:txBody>
                    <a:bodyPr/>
                    <a:lstStyle/>
                    <a:p>
                      <a:pPr>
                        <a:buNone/>
                      </a:pPr>
                      <a:r>
                        <a:rPr lang="en-US" sz="1100"/>
                        <a:t>TransformDownSample</a:t>
                      </a:r>
                    </a:p>
                  </a:txBody>
                  <a:tcPr/>
                </a:tc>
                <a:tc>
                  <a:txBody>
                    <a:bodyPr/>
                    <a:lstStyle/>
                    <a:p>
                      <a:pPr>
                        <a:buNone/>
                      </a:pPr>
                      <a:r>
                        <a:rPr lang="en-US" sz="1100"/>
                        <a:t>Down sample a video to a lower frame resolution</a:t>
                      </a:r>
                    </a:p>
                  </a:txBody>
                  <a:tcPr/>
                </a:tc>
                <a:extLst>
                  <a:ext uri="{0D108BD9-81ED-4DB2-BD59-A6C34878D82A}">
                    <a16:rowId xmlns:a16="http://schemas.microsoft.com/office/drawing/2014/main" xmlns="" val="780779206"/>
                  </a:ext>
                </a:extLst>
              </a:tr>
              <a:tr h="252624">
                <a:tc>
                  <a:txBody>
                    <a:bodyPr/>
                    <a:lstStyle/>
                    <a:p>
                      <a:pPr>
                        <a:buNone/>
                      </a:pPr>
                      <a:r>
                        <a:rPr lang="en-US" sz="1100"/>
                        <a:t>TransformDistort</a:t>
                      </a:r>
                    </a:p>
                  </a:txBody>
                  <a:tcPr/>
                </a:tc>
                <a:tc>
                  <a:txBody>
                    <a:bodyPr/>
                    <a:lstStyle/>
                    <a:p>
                      <a:pPr>
                        <a:buNone/>
                      </a:pPr>
                      <a:r>
                        <a:rPr lang="en-US" sz="1100"/>
                        <a:t>Alter the shape and dimensions of a given selection or image</a:t>
                      </a:r>
                    </a:p>
                  </a:txBody>
                  <a:tcPr/>
                </a:tc>
                <a:extLst>
                  <a:ext uri="{0D108BD9-81ED-4DB2-BD59-A6C34878D82A}">
                    <a16:rowId xmlns:a16="http://schemas.microsoft.com/office/drawing/2014/main" xmlns="" val="3716709753"/>
                  </a:ext>
                </a:extLst>
              </a:tr>
              <a:tr h="252624">
                <a:tc>
                  <a:txBody>
                    <a:bodyPr/>
                    <a:lstStyle/>
                    <a:p>
                      <a:pPr>
                        <a:buNone/>
                      </a:pPr>
                      <a:r>
                        <a:rPr lang="en-US" sz="1100" err="1"/>
                        <a:t>ImageInterpolation</a:t>
                      </a:r>
                      <a:endParaRPr lang="en-US" sz="1100"/>
                    </a:p>
                  </a:txBody>
                  <a:tcPr/>
                </a:tc>
                <a:tc>
                  <a:txBody>
                    <a:bodyPr/>
                    <a:lstStyle/>
                    <a:p>
                      <a:pPr>
                        <a:buNone/>
                      </a:pPr>
                      <a:r>
                        <a:rPr lang="en-US" sz="1100"/>
                        <a:t>Replace large selections with an averaging of surrounding pixel groups</a:t>
                      </a:r>
                    </a:p>
                  </a:txBody>
                  <a:tcPr/>
                </a:tc>
                <a:extLst>
                  <a:ext uri="{0D108BD9-81ED-4DB2-BD59-A6C34878D82A}">
                    <a16:rowId xmlns:a16="http://schemas.microsoft.com/office/drawing/2014/main" xmlns="" val="2398991664"/>
                  </a:ext>
                </a:extLst>
              </a:tr>
              <a:tr h="416086">
                <a:tc>
                  <a:txBody>
                    <a:bodyPr/>
                    <a:lstStyle/>
                    <a:p>
                      <a:pPr>
                        <a:buNone/>
                      </a:pPr>
                      <a:r>
                        <a:rPr lang="en-US" sz="1100"/>
                        <a:t>TransformCrop</a:t>
                      </a:r>
                    </a:p>
                  </a:txBody>
                  <a:tcPr/>
                </a:tc>
                <a:tc>
                  <a:txBody>
                    <a:bodyPr/>
                    <a:lstStyle/>
                    <a:p>
                      <a:pPr>
                        <a:buNone/>
                      </a:pPr>
                      <a:r>
                        <a:rPr lang="en-US" sz="1100"/>
                        <a:t>Removing edge content from an image. For video, remove date from certain areas of the frame.</a:t>
                      </a:r>
                    </a:p>
                  </a:txBody>
                  <a:tcPr/>
                </a:tc>
                <a:extLst>
                  <a:ext uri="{0D108BD9-81ED-4DB2-BD59-A6C34878D82A}">
                    <a16:rowId xmlns:a16="http://schemas.microsoft.com/office/drawing/2014/main" xmlns="" val="3828487034"/>
                  </a:ext>
                </a:extLst>
              </a:tr>
              <a:tr h="375099">
                <a:tc>
                  <a:txBody>
                    <a:bodyPr/>
                    <a:lstStyle/>
                    <a:p>
                      <a:pPr>
                        <a:buNone/>
                      </a:pPr>
                      <a:r>
                        <a:rPr lang="en-US" sz="1100"/>
                        <a:t>TransformSkew</a:t>
                      </a:r>
                    </a:p>
                  </a:txBody>
                  <a:tcPr/>
                </a:tc>
                <a:tc>
                  <a:txBody>
                    <a:bodyPr/>
                    <a:lstStyle/>
                    <a:p>
                      <a:pPr>
                        <a:buNone/>
                      </a:pPr>
                      <a:r>
                        <a:rPr lang="en-US" sz="1100"/>
                        <a:t>Alter the shape or dimensions of a given selection or image along their respective vertices</a:t>
                      </a:r>
                    </a:p>
                  </a:txBody>
                  <a:tcPr/>
                </a:tc>
                <a:extLst>
                  <a:ext uri="{0D108BD9-81ED-4DB2-BD59-A6C34878D82A}">
                    <a16:rowId xmlns:a16="http://schemas.microsoft.com/office/drawing/2014/main" xmlns="" val="3982210495"/>
                  </a:ext>
                </a:extLst>
              </a:tr>
              <a:tr h="252624">
                <a:tc>
                  <a:txBody>
                    <a:bodyPr/>
                    <a:lstStyle/>
                    <a:p>
                      <a:pPr>
                        <a:buNone/>
                      </a:pPr>
                      <a:r>
                        <a:rPr lang="en-US" sz="1100"/>
                        <a:t>TransformContentAwareScale</a:t>
                      </a:r>
                    </a:p>
                  </a:txBody>
                  <a:tcPr/>
                </a:tc>
                <a:tc>
                  <a:txBody>
                    <a:bodyPr/>
                    <a:lstStyle/>
                    <a:p>
                      <a:pPr>
                        <a:buNone/>
                      </a:pPr>
                      <a:r>
                        <a:rPr lang="en-US" sz="1100"/>
                        <a:t>Resize an image without changing important visual content</a:t>
                      </a:r>
                    </a:p>
                  </a:txBody>
                  <a:tcPr/>
                </a:tc>
                <a:extLst>
                  <a:ext uri="{0D108BD9-81ED-4DB2-BD59-A6C34878D82A}">
                    <a16:rowId xmlns:a16="http://schemas.microsoft.com/office/drawing/2014/main" xmlns="" val="4280249128"/>
                  </a:ext>
                </a:extLst>
              </a:tr>
              <a:tr h="252624">
                <a:tc>
                  <a:txBody>
                    <a:bodyPr/>
                    <a:lstStyle/>
                    <a:p>
                      <a:pPr>
                        <a:buNone/>
                      </a:pPr>
                      <a:r>
                        <a:rPr lang="en-US" sz="1100"/>
                        <a:t>TransformFlip</a:t>
                      </a:r>
                    </a:p>
                  </a:txBody>
                  <a:tcPr/>
                </a:tc>
                <a:tc>
                  <a:txBody>
                    <a:bodyPr/>
                    <a:lstStyle/>
                    <a:p>
                      <a:pPr>
                        <a:buNone/>
                      </a:pPr>
                      <a:r>
                        <a:rPr lang="en-US" sz="1100"/>
                        <a:t>Reverse pixel coordinates of an image or selection along a vertical or horizontal axis.</a:t>
                      </a:r>
                    </a:p>
                  </a:txBody>
                  <a:tcPr/>
                </a:tc>
                <a:extLst>
                  <a:ext uri="{0D108BD9-81ED-4DB2-BD59-A6C34878D82A}">
                    <a16:rowId xmlns:a16="http://schemas.microsoft.com/office/drawing/2014/main" xmlns="" val="3108761805"/>
                  </a:ext>
                </a:extLst>
              </a:tr>
              <a:tr h="252624">
                <a:tc>
                  <a:txBody>
                    <a:bodyPr/>
                    <a:lstStyle/>
                    <a:p>
                      <a:pPr>
                        <a:buNone/>
                      </a:pPr>
                      <a:r>
                        <a:rPr lang="en-US" sz="1100"/>
                        <a:t>TransformReverse</a:t>
                      </a:r>
                    </a:p>
                  </a:txBody>
                  <a:tcPr/>
                </a:tc>
                <a:tc>
                  <a:txBody>
                    <a:bodyPr/>
                    <a:lstStyle/>
                    <a:p>
                      <a:pPr>
                        <a:buNone/>
                      </a:pPr>
                      <a:r>
                        <a:rPr lang="en-US" sz="1100"/>
                        <a:t>Reverse the direction of video play</a:t>
                      </a:r>
                    </a:p>
                  </a:txBody>
                  <a:tcPr/>
                </a:tc>
                <a:extLst>
                  <a:ext uri="{0D108BD9-81ED-4DB2-BD59-A6C34878D82A}">
                    <a16:rowId xmlns:a16="http://schemas.microsoft.com/office/drawing/2014/main" xmlns="" val="112393479"/>
                  </a:ext>
                </a:extLst>
              </a:tr>
              <a:tr h="252624">
                <a:tc>
                  <a:txBody>
                    <a:bodyPr/>
                    <a:lstStyle/>
                    <a:p>
                      <a:pPr>
                        <a:buNone/>
                      </a:pPr>
                      <a:r>
                        <a:rPr lang="en-US" sz="1100"/>
                        <a:t>TransformScale</a:t>
                      </a:r>
                    </a:p>
                  </a:txBody>
                  <a:tcPr/>
                </a:tc>
                <a:tc>
                  <a:txBody>
                    <a:bodyPr/>
                    <a:lstStyle/>
                    <a:p>
                      <a:pPr>
                        <a:buNone/>
                      </a:pPr>
                      <a:r>
                        <a:rPr lang="en-US" sz="1100"/>
                        <a:t>Change the size of an image or layer while preserving dimensions</a:t>
                      </a:r>
                    </a:p>
                  </a:txBody>
                  <a:tcPr/>
                </a:tc>
                <a:extLst>
                  <a:ext uri="{0D108BD9-81ED-4DB2-BD59-A6C34878D82A}">
                    <a16:rowId xmlns:a16="http://schemas.microsoft.com/office/drawing/2014/main" xmlns="" val="2684651106"/>
                  </a:ext>
                </a:extLst>
              </a:tr>
              <a:tr h="252624">
                <a:tc>
                  <a:txBody>
                    <a:bodyPr/>
                    <a:lstStyle/>
                    <a:p>
                      <a:pPr>
                        <a:buNone/>
                      </a:pPr>
                      <a:r>
                        <a:rPr lang="en-US" sz="1100"/>
                        <a:t>TransformAffine</a:t>
                      </a:r>
                    </a:p>
                  </a:txBody>
                  <a:tcPr/>
                </a:tc>
                <a:tc>
                  <a:txBody>
                    <a:bodyPr/>
                    <a:lstStyle/>
                    <a:p>
                      <a:pPr>
                        <a:buNone/>
                      </a:pPr>
                      <a:r>
                        <a:rPr lang="en-US" sz="1100"/>
                        <a:t>Apply a linear mapping method that preserves points, straight lines, and planes</a:t>
                      </a:r>
                    </a:p>
                  </a:txBody>
                  <a:tcPr/>
                </a:tc>
                <a:extLst>
                  <a:ext uri="{0D108BD9-81ED-4DB2-BD59-A6C34878D82A}">
                    <a16:rowId xmlns:a16="http://schemas.microsoft.com/office/drawing/2014/main" xmlns="" val="3372827782"/>
                  </a:ext>
                </a:extLst>
              </a:tr>
              <a:tr h="416086">
                <a:tc>
                  <a:txBody>
                    <a:bodyPr/>
                    <a:lstStyle/>
                    <a:p>
                      <a:pPr lvl="0">
                        <a:buNone/>
                      </a:pPr>
                      <a:r>
                        <a:rPr lang="en-US" sz="1100"/>
                        <a:t>FrameBlend</a:t>
                      </a:r>
                    </a:p>
                  </a:txBody>
                  <a:tcPr/>
                </a:tc>
                <a:tc>
                  <a:txBody>
                    <a:bodyPr/>
                    <a:lstStyle/>
                    <a:p>
                      <a:pPr lvl="0">
                        <a:buNone/>
                      </a:pPr>
                      <a:r>
                        <a:rPr lang="en-US" sz="1100" dirty="0"/>
                        <a:t>Taking a series of frames at the end of one clip and beginning of the other to make a seamless transition.</a:t>
                      </a:r>
                    </a:p>
                  </a:txBody>
                  <a:tcPr/>
                </a:tc>
                <a:extLst>
                  <a:ext uri="{0D108BD9-81ED-4DB2-BD59-A6C34878D82A}">
                    <a16:rowId xmlns:a16="http://schemas.microsoft.com/office/drawing/2014/main" xmlns="" val="1255082809"/>
                  </a:ext>
                </a:extLst>
              </a:tr>
            </a:tbl>
          </a:graphicData>
        </a:graphic>
      </p:graphicFrame>
    </p:spTree>
    <p:extLst>
      <p:ext uri="{BB962C8B-B14F-4D97-AF65-F5344CB8AC3E}">
        <p14:creationId xmlns:p14="http://schemas.microsoft.com/office/powerpoint/2010/main" val="34589957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4367EC-DAB3-47E6-A9A6-9193EC12CD57}"/>
              </a:ext>
            </a:extLst>
          </p:cNvPr>
          <p:cNvSpPr>
            <a:spLocks noGrp="1"/>
          </p:cNvSpPr>
          <p:nvPr>
            <p:ph type="title"/>
          </p:nvPr>
        </p:nvSpPr>
        <p:spPr/>
        <p:txBody>
          <a:bodyPr/>
          <a:lstStyle/>
          <a:p>
            <a:r>
              <a:rPr lang="en-US" dirty="0"/>
              <a:t>Transform</a:t>
            </a:r>
          </a:p>
        </p:txBody>
      </p:sp>
      <p:sp>
        <p:nvSpPr>
          <p:cNvPr id="3" name="Slide Number Placeholder 2">
            <a:extLst>
              <a:ext uri="{FF2B5EF4-FFF2-40B4-BE49-F238E27FC236}">
                <a16:creationId xmlns:a16="http://schemas.microsoft.com/office/drawing/2014/main" xmlns="" id="{04632831-A998-48EF-A12D-695E689281C6}"/>
              </a:ext>
            </a:extLst>
          </p:cNvPr>
          <p:cNvSpPr>
            <a:spLocks noGrp="1"/>
          </p:cNvSpPr>
          <p:nvPr>
            <p:ph type="sldNum" sz="quarter" idx="12"/>
          </p:nvPr>
        </p:nvSpPr>
        <p:spPr/>
        <p:txBody>
          <a:bodyPr/>
          <a:lstStyle/>
          <a:p>
            <a:fld id="{0B6825B9-5EF3-4D61-85E6-7A556E07D9C3}" type="slidenum">
              <a:rPr lang="en-US" smtClean="0"/>
              <a:t>93</a:t>
            </a:fld>
            <a:endParaRPr lang="en-US"/>
          </a:p>
        </p:txBody>
      </p:sp>
      <p:sp>
        <p:nvSpPr>
          <p:cNvPr id="4" name="TextBox 3">
            <a:extLst>
              <a:ext uri="{FF2B5EF4-FFF2-40B4-BE49-F238E27FC236}">
                <a16:creationId xmlns:a16="http://schemas.microsoft.com/office/drawing/2014/main" xmlns="" id="{B8A874F2-957E-4693-B868-2C6B9B6BBD4E}"/>
              </a:ext>
            </a:extLst>
          </p:cNvPr>
          <p:cNvSpPr txBox="1"/>
          <p:nvPr/>
        </p:nvSpPr>
        <p:spPr>
          <a:xfrm>
            <a:off x="415255" y="1006679"/>
            <a:ext cx="8313490" cy="4678204"/>
          </a:xfrm>
          <a:prstGeom prst="rect">
            <a:avLst/>
          </a:prstGeom>
          <a:noFill/>
        </p:spPr>
        <p:txBody>
          <a:bodyPr wrap="square" rtlCol="0">
            <a:spAutoFit/>
          </a:bodyPr>
          <a:lstStyle/>
          <a:p>
            <a:r>
              <a:rPr lang="en-US" sz="2800" dirty="0" err="1"/>
              <a:t>TransformWarp</a:t>
            </a:r>
            <a:r>
              <a:rPr lang="en-US" sz="2800" dirty="0"/>
              <a:t> subtypes to choose from:</a:t>
            </a:r>
          </a:p>
          <a:p>
            <a:endParaRPr lang="en-US" dirty="0"/>
          </a:p>
          <a:p>
            <a:r>
              <a:rPr lang="en-US" dirty="0"/>
              <a:t>Liquify – Using liquify but NOT on a face</a:t>
            </a:r>
          </a:p>
          <a:p>
            <a:endParaRPr lang="en-US" dirty="0"/>
          </a:p>
          <a:p>
            <a:r>
              <a:rPr lang="en-US" dirty="0" err="1"/>
              <a:t>FaceLiquify</a:t>
            </a:r>
            <a:r>
              <a:rPr lang="en-US" dirty="0"/>
              <a:t> – Using liquify on a face</a:t>
            </a:r>
          </a:p>
          <a:p>
            <a:endParaRPr lang="en-US" dirty="0"/>
          </a:p>
          <a:p>
            <a:r>
              <a:rPr lang="en-US" dirty="0"/>
              <a:t>Warp – A generic Transform Warp</a:t>
            </a:r>
          </a:p>
          <a:p>
            <a:endParaRPr lang="en-US" dirty="0"/>
          </a:p>
          <a:p>
            <a:r>
              <a:rPr lang="en-US" dirty="0" err="1"/>
              <a:t>PuppetWarp</a:t>
            </a:r>
            <a:r>
              <a:rPr lang="en-US" dirty="0"/>
              <a:t> – Warping using puppet warp</a:t>
            </a:r>
          </a:p>
          <a:p>
            <a:endParaRPr lang="en-US" dirty="0"/>
          </a:p>
          <a:p>
            <a:r>
              <a:rPr lang="en-US" dirty="0"/>
              <a:t>Smudge – warping a object using the smudge tool (Photoshop) OR and equivalent tool as smudge in another software</a:t>
            </a:r>
          </a:p>
          <a:p>
            <a:endParaRPr lang="en-US" dirty="0"/>
          </a:p>
          <a:p>
            <a:r>
              <a:rPr lang="en-US" b="1" dirty="0"/>
              <a:t>PLEASE NOTE: The above transform warp types are not just dedicated to Photoshop. Choose the option that best suites what you are doing no matter the software. </a:t>
            </a:r>
          </a:p>
        </p:txBody>
      </p:sp>
    </p:spTree>
    <p:extLst>
      <p:ext uri="{BB962C8B-B14F-4D97-AF65-F5344CB8AC3E}">
        <p14:creationId xmlns:p14="http://schemas.microsoft.com/office/powerpoint/2010/main" val="26199804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Things to consider	</a:t>
            </a:r>
          </a:p>
        </p:txBody>
      </p:sp>
      <p:sp>
        <p:nvSpPr>
          <p:cNvPr id="3" name="Content Placeholder 2"/>
          <p:cNvSpPr>
            <a:spLocks noGrp="1"/>
          </p:cNvSpPr>
          <p:nvPr>
            <p:ph idx="4294967295"/>
          </p:nvPr>
        </p:nvSpPr>
        <p:spPr>
          <a:xfrm>
            <a:off x="180550" y="977011"/>
            <a:ext cx="8229600" cy="5237414"/>
          </a:xfrm>
        </p:spPr>
        <p:txBody>
          <a:bodyPr/>
          <a:lstStyle/>
          <a:p>
            <a:r>
              <a:rPr lang="en-US"/>
              <a:t>Does the reproduction look realistic?</a:t>
            </a:r>
          </a:p>
          <a:p>
            <a:pPr lvl="1"/>
            <a:r>
              <a:rPr lang="en-US"/>
              <a:t>Can I see the halftone/screen aberration from the print or the screen?</a:t>
            </a:r>
          </a:p>
          <a:p>
            <a:pPr lvl="1"/>
            <a:r>
              <a:rPr lang="en-US"/>
              <a:t>Is there warping or dust on the print that will show in the recapture making the image look unrealistic?</a:t>
            </a:r>
          </a:p>
          <a:p>
            <a:pPr lvl="1"/>
            <a:r>
              <a:rPr lang="en-US"/>
              <a:t>Is the lighting  of the recapture flat? Or otherwise noncompetitive to the manipulated image’s lighting</a:t>
            </a:r>
          </a:p>
          <a:p>
            <a:r>
              <a:rPr lang="en-US"/>
              <a:t>Does the capture device make sense? </a:t>
            </a:r>
          </a:p>
          <a:p>
            <a:pPr lvl="1"/>
            <a:r>
              <a:rPr lang="en-US"/>
              <a:t>Aspect ratio is similar</a:t>
            </a:r>
          </a:p>
          <a:p>
            <a:pPr lvl="1"/>
            <a:r>
              <a:rPr lang="en-US"/>
              <a:t>Would/Could this image be taken by this device</a:t>
            </a:r>
          </a:p>
          <a:p>
            <a:pPr lvl="1"/>
            <a:r>
              <a:rPr lang="en-US"/>
              <a:t>Were the necessary changes made to the metadata/QT/crop to make compensate?</a:t>
            </a:r>
          </a:p>
        </p:txBody>
      </p:sp>
    </p:spTree>
    <p:extLst>
      <p:ext uri="{BB962C8B-B14F-4D97-AF65-F5344CB8AC3E}">
        <p14:creationId xmlns:p14="http://schemas.microsoft.com/office/powerpoint/2010/main" val="38031502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to Record in the Journal</a:t>
            </a:r>
          </a:p>
        </p:txBody>
      </p:sp>
      <p:sp>
        <p:nvSpPr>
          <p:cNvPr id="3" name="Content Placeholder 2"/>
          <p:cNvSpPr>
            <a:spLocks noGrp="1"/>
          </p:cNvSpPr>
          <p:nvPr>
            <p:ph idx="4294967295"/>
          </p:nvPr>
        </p:nvSpPr>
        <p:spPr>
          <a:xfrm>
            <a:off x="203847" y="1204154"/>
            <a:ext cx="8229600" cy="4525963"/>
          </a:xfrm>
        </p:spPr>
        <p:txBody>
          <a:bodyPr/>
          <a:lstStyle/>
          <a:p>
            <a:r>
              <a:rPr lang="en-US"/>
              <a:t>Output: print, screenshot, projection</a:t>
            </a:r>
          </a:p>
          <a:p>
            <a:r>
              <a:rPr lang="en-US"/>
              <a:t>Output PPI/DPI</a:t>
            </a:r>
          </a:p>
          <a:p>
            <a:r>
              <a:rPr lang="en-US"/>
              <a:t>Printer type</a:t>
            </a:r>
          </a:p>
          <a:p>
            <a:r>
              <a:rPr lang="en-US"/>
              <a:t>Recapture Printer Local ID</a:t>
            </a:r>
          </a:p>
          <a:p>
            <a:r>
              <a:rPr lang="en-US"/>
              <a:t>Recapture Camera/Scanner Local ID</a:t>
            </a:r>
          </a:p>
          <a:p>
            <a:r>
              <a:rPr lang="en-US"/>
              <a:t>Recapture software</a:t>
            </a:r>
          </a:p>
          <a:p>
            <a:r>
              <a:rPr lang="en-US"/>
              <a:t>Distance of print from camera (cm) (0 if screen shot) </a:t>
            </a:r>
          </a:p>
          <a:p>
            <a:r>
              <a:rPr lang="en-US"/>
              <a:t>Magnification (image/object)</a:t>
            </a:r>
          </a:p>
          <a:p>
            <a:endParaRPr lang="en-US"/>
          </a:p>
        </p:txBody>
      </p:sp>
    </p:spTree>
    <p:extLst>
      <p:ext uri="{BB962C8B-B14F-4D97-AF65-F5344CB8AC3E}">
        <p14:creationId xmlns:p14="http://schemas.microsoft.com/office/powerpoint/2010/main" val="34595038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not to record in the Journal</a:t>
            </a:r>
          </a:p>
        </p:txBody>
      </p:sp>
      <p:sp>
        <p:nvSpPr>
          <p:cNvPr id="3" name="Content Placeholder 2"/>
          <p:cNvSpPr>
            <a:spLocks noGrp="1"/>
          </p:cNvSpPr>
          <p:nvPr>
            <p:ph idx="4294967295"/>
          </p:nvPr>
        </p:nvSpPr>
        <p:spPr>
          <a:xfrm>
            <a:off x="0" y="1600200"/>
            <a:ext cx="8229600" cy="4525963"/>
          </a:xfrm>
        </p:spPr>
        <p:txBody>
          <a:bodyPr/>
          <a:lstStyle/>
          <a:p>
            <a:r>
              <a:rPr lang="en-US"/>
              <a:t>Anything that is not required, but can be found in the EXIF data</a:t>
            </a:r>
          </a:p>
        </p:txBody>
      </p:sp>
    </p:spTree>
    <p:extLst>
      <p:ext uri="{BB962C8B-B14F-4D97-AF65-F5344CB8AC3E}">
        <p14:creationId xmlns:p14="http://schemas.microsoft.com/office/powerpoint/2010/main" val="33409167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a:t>
            </a:r>
          </a:p>
        </p:txBody>
      </p:sp>
      <p:sp>
        <p:nvSpPr>
          <p:cNvPr id="3" name="Content Placeholder 2"/>
          <p:cNvSpPr>
            <a:spLocks noGrp="1"/>
          </p:cNvSpPr>
          <p:nvPr>
            <p:ph idx="4294967295"/>
          </p:nvPr>
        </p:nvSpPr>
        <p:spPr>
          <a:xfrm>
            <a:off x="0" y="1600200"/>
            <a:ext cx="8229600" cy="4525963"/>
          </a:xfrm>
        </p:spPr>
        <p:txBody>
          <a:bodyPr/>
          <a:lstStyle/>
          <a:p>
            <a:r>
              <a:rPr lang="en-US"/>
              <a:t>Make it look like it is a real out of camera image</a:t>
            </a:r>
          </a:p>
          <a:p>
            <a:r>
              <a:rPr lang="en-US"/>
              <a:t>Take care not to introduce new aberrations, distortions or changes with the recapture</a:t>
            </a:r>
          </a:p>
          <a:p>
            <a:r>
              <a:rPr lang="en-US"/>
              <a:t>Strive to make recaptures that need no further reprocessing</a:t>
            </a:r>
          </a:p>
          <a:p>
            <a:r>
              <a:rPr lang="en-US"/>
              <a:t>Use the copy output to create multiple end nodes</a:t>
            </a:r>
          </a:p>
        </p:txBody>
      </p:sp>
    </p:spTree>
    <p:extLst>
      <p:ext uri="{BB962C8B-B14F-4D97-AF65-F5344CB8AC3E}">
        <p14:creationId xmlns:p14="http://schemas.microsoft.com/office/powerpoint/2010/main" val="80488087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40000"/>
            <a:lumOff val="60000"/>
          </a:schemeClr>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sng"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sng"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379</TotalTime>
  <Words>4685</Words>
  <Application>Microsoft Macintosh PowerPoint</Application>
  <PresentationFormat>On-screen Show (4:3)</PresentationFormat>
  <Paragraphs>912</Paragraphs>
  <Slides>97</Slides>
  <Notes>4</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Default Design</vt:lpstr>
      <vt:lpstr>PowerPoint Presentation</vt:lpstr>
      <vt:lpstr>Introduction</vt:lpstr>
      <vt:lpstr>Operation Groups</vt:lpstr>
      <vt:lpstr>AdditionalEffect</vt:lpstr>
      <vt:lpstr>Mosaic</vt:lpstr>
      <vt:lpstr>Audio</vt:lpstr>
      <vt:lpstr>AntiForensic</vt:lpstr>
      <vt:lpstr>CGI</vt:lpstr>
      <vt:lpstr>CGI</vt:lpstr>
      <vt:lpstr>CGI</vt:lpstr>
      <vt:lpstr>PowerPoint Presentation</vt:lpstr>
      <vt:lpstr>PowerPoint Presentation</vt:lpstr>
      <vt:lpstr>PowerPoint Presentation</vt:lpstr>
      <vt:lpstr>ObjectCGI</vt:lpstr>
      <vt:lpstr>DeepFakeFaceSwap</vt:lpstr>
      <vt:lpstr>CGIFill</vt:lpstr>
      <vt:lpstr>CGIFill</vt:lpstr>
      <vt:lpstr>CGIFill</vt:lpstr>
      <vt:lpstr>SynthesizeGAN</vt:lpstr>
      <vt:lpstr>SynthesizeVideo</vt:lpstr>
      <vt:lpstr>Gradient</vt:lpstr>
      <vt:lpstr>CGI</vt:lpstr>
      <vt:lpstr>PowerPoint Presentation</vt:lpstr>
      <vt:lpstr>PowerPoint Presentation</vt:lpstr>
      <vt:lpstr>PowerPoint Presentation</vt:lpstr>
      <vt:lpstr>PowerPoint Presentation</vt:lpstr>
      <vt:lpstr>Color</vt:lpstr>
      <vt:lpstr>Color</vt:lpstr>
      <vt:lpstr>ColorBalance</vt:lpstr>
      <vt:lpstr>ColorLUT</vt:lpstr>
      <vt:lpstr>Hue</vt:lpstr>
      <vt:lpstr>Hue</vt:lpstr>
      <vt:lpstr>Saturation</vt:lpstr>
      <vt:lpstr>Saturation</vt:lpstr>
      <vt:lpstr>Vibrance </vt:lpstr>
      <vt:lpstr>Vibrance </vt:lpstr>
      <vt:lpstr>Color</vt:lpstr>
      <vt:lpstr>Filter</vt:lpstr>
      <vt:lpstr>Filter</vt:lpstr>
      <vt:lpstr>FilterConvolutionKernel</vt:lpstr>
      <vt:lpstr>Blur</vt:lpstr>
      <vt:lpstr>Blur</vt:lpstr>
      <vt:lpstr>Smoothing and Median Filtering</vt:lpstr>
      <vt:lpstr>Blur</vt:lpstr>
      <vt:lpstr>Sharpening</vt:lpstr>
      <vt:lpstr>Sharpening</vt:lpstr>
      <vt:lpstr>CreativeFilter</vt:lpstr>
      <vt:lpstr>CreativeFilter</vt:lpstr>
      <vt:lpstr>AddNoise</vt:lpstr>
      <vt:lpstr>AddNoise</vt:lpstr>
      <vt:lpstr>Groups</vt:lpstr>
      <vt:lpstr>Intensity</vt:lpstr>
      <vt:lpstr>Normalization</vt:lpstr>
      <vt:lpstr>Contrast</vt:lpstr>
      <vt:lpstr>Curves</vt:lpstr>
      <vt:lpstr>Curves</vt:lpstr>
      <vt:lpstr>Exposure</vt:lpstr>
      <vt:lpstr>Exposure</vt:lpstr>
      <vt:lpstr>Levels</vt:lpstr>
      <vt:lpstr>Levels</vt:lpstr>
      <vt:lpstr>Luminosity</vt:lpstr>
      <vt:lpstr>Layer</vt:lpstr>
      <vt:lpstr>Layer</vt:lpstr>
      <vt:lpstr>Layer</vt:lpstr>
      <vt:lpstr>Output</vt:lpstr>
      <vt:lpstr>Output</vt:lpstr>
      <vt:lpstr>Output</vt:lpstr>
      <vt:lpstr>Output</vt:lpstr>
      <vt:lpstr>Output</vt:lpstr>
      <vt:lpstr>Paste</vt:lpstr>
      <vt:lpstr>Paste</vt:lpstr>
      <vt:lpstr>ContentAwareFill</vt:lpstr>
      <vt:lpstr>ContentAwareMove</vt:lpstr>
      <vt:lpstr>GANFill</vt:lpstr>
      <vt:lpstr>PasteSampled</vt:lpstr>
      <vt:lpstr>PasteSampled</vt:lpstr>
      <vt:lpstr>PasteSampled</vt:lpstr>
      <vt:lpstr>PasteSplice</vt:lpstr>
      <vt:lpstr>PasteSplice</vt:lpstr>
      <vt:lpstr>PasteSplice</vt:lpstr>
      <vt:lpstr>PasteSplice</vt:lpstr>
      <vt:lpstr>Summary for Journaling Semantic Clones</vt:lpstr>
      <vt:lpstr>PostProcessing</vt:lpstr>
      <vt:lpstr>Recapture</vt:lpstr>
      <vt:lpstr> Recapture</vt:lpstr>
      <vt:lpstr>Manipulations Approved for After Recapture</vt:lpstr>
      <vt:lpstr>Select</vt:lpstr>
      <vt:lpstr>SelectRegion</vt:lpstr>
      <vt:lpstr>SelectRemove</vt:lpstr>
      <vt:lpstr>Steganography</vt:lpstr>
      <vt:lpstr>TimeAlteration</vt:lpstr>
      <vt:lpstr>Transform</vt:lpstr>
      <vt:lpstr>Transform</vt:lpstr>
      <vt:lpstr>Things to consider </vt:lpstr>
      <vt:lpstr>What to Record in the Journal</vt:lpstr>
      <vt:lpstr>What not to record in the Journal</vt:lpstr>
      <vt:lpstr>Remember</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 Egan</dc:creator>
  <cp:lastModifiedBy>Eric Robertson</cp:lastModifiedBy>
  <cp:revision>43</cp:revision>
  <cp:lastPrinted>2018-12-17T17:55:43Z</cp:lastPrinted>
  <dcterms:created xsi:type="dcterms:W3CDTF">2017-02-24T17:48:43Z</dcterms:created>
  <dcterms:modified xsi:type="dcterms:W3CDTF">2019-05-20T14:39:52Z</dcterms:modified>
</cp:coreProperties>
</file>